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83" r:id="rId2"/>
    <p:sldId id="484" r:id="rId3"/>
    <p:sldId id="485" r:id="rId4"/>
    <p:sldId id="321" r:id="rId5"/>
    <p:sldId id="366" r:id="rId6"/>
    <p:sldId id="482" r:id="rId7"/>
    <p:sldId id="481" r:id="rId8"/>
    <p:sldId id="472" r:id="rId9"/>
    <p:sldId id="434" r:id="rId10"/>
    <p:sldId id="480" r:id="rId11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  <a:srgbClr val="575A5D"/>
    <a:srgbClr val="216BA9"/>
    <a:srgbClr val="8C5C3D"/>
    <a:srgbClr val="8C4900"/>
    <a:srgbClr val="535552"/>
    <a:srgbClr val="282927"/>
    <a:srgbClr val="F85640"/>
    <a:srgbClr val="E6ECED"/>
    <a:srgbClr val="28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2" autoAdjust="0"/>
    <p:restoredTop sz="94660"/>
  </p:normalViewPr>
  <p:slideViewPr>
    <p:cSldViewPr snapToGrid="0" snapToObjects="1" showGuides="1">
      <p:cViewPr varScale="1">
        <p:scale>
          <a:sx n="53" d="100"/>
          <a:sy n="53" d="100"/>
        </p:scale>
        <p:origin x="-582" y="-102"/>
      </p:cViewPr>
      <p:guideLst>
        <p:guide orient="horz" pos="8149"/>
        <p:guide orient="horz" pos="488"/>
        <p:guide pos="7680"/>
        <p:guide pos="14280"/>
        <p:guide pos="10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4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2219D-D4D3-FA4A-92E0-2A4C329C1981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ACB3-A74C-8941-B9A9-3D3B5C7B9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08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B116-49DD-EE4E-9E98-2D3C70FADE2C}" type="datetimeFigureOut">
              <a:rPr lang="en-US" smtClean="0"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05A9-F618-A64C-A71F-F614A05E5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2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4753-555F-844E-94E6-C0459ACEDB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805A9-F618-A64C-A71F-F614A05E5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805A9-F618-A64C-A71F-F614A05E5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9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716D-6579-E840-A866-65A32A51B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514833"/>
            <a:ext cx="24387175" cy="31576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775535" y="8694358"/>
            <a:ext cx="4842633" cy="502164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0" y="8694358"/>
            <a:ext cx="9752013" cy="506450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19527838" y="4762"/>
            <a:ext cx="4854575" cy="871311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4644688" y="-11113"/>
            <a:ext cx="4860925" cy="435254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4643395" y="4346090"/>
            <a:ext cx="4860925" cy="435254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21851572" y="12089342"/>
            <a:ext cx="929155" cy="730251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defPPr>
              <a:defRPr lang="en-US"/>
            </a:defPPr>
            <a:lvl1pPr marL="0" algn="ctr" defTabSz="1088639" rtl="0" eaLnBrk="1" latinLnBrk="0" hangingPunct="1">
              <a:defRPr sz="2400" kern="1200">
                <a:solidFill>
                  <a:schemeClr val="bg1"/>
                </a:solidFill>
                <a:latin typeface="Roboto Regular"/>
                <a:ea typeface="+mn-ea"/>
                <a:cs typeface="Roboto Regular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0B77E7-8D76-A248-9E9F-68FC055C9F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4644688" y="8717879"/>
            <a:ext cx="4852693" cy="499812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9521488" y="8717879"/>
            <a:ext cx="4860925" cy="499812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970000"/>
          </a:xfr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24387175" cy="675338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2958" y="1188201"/>
            <a:ext cx="930417" cy="66386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9E30716D-6579-E840-A866-65A32A51B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21940163" y="1160581"/>
            <a:ext cx="785150" cy="7851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2958" y="1188201"/>
            <a:ext cx="930417" cy="66386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9E30716D-6579-E840-A866-65A32A51B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002298" y="3559176"/>
            <a:ext cx="6388932" cy="45339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Roboto Light"/>
                <a:cs typeface="Roboto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619860" y="3559176"/>
            <a:ext cx="6433388" cy="453390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Roboto Light"/>
                <a:cs typeface="Roboto Light"/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20533" y="3590935"/>
            <a:ext cx="6403942" cy="450214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Roboto Light"/>
                <a:cs typeface="Roboto Light"/>
              </a:defRPr>
            </a:lvl1pPr>
          </a:lstStyle>
          <a:p>
            <a:endParaRPr lang="id-ID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2958" y="1188201"/>
            <a:ext cx="930417" cy="66386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9E30716D-6579-E840-A866-65A32A51B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hone 6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0154400" y="4109362"/>
            <a:ext cx="4041624" cy="7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endParaRPr lang="en-US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7887078" y="5181600"/>
            <a:ext cx="2020509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endParaRPr lang="en-US" dirty="0"/>
          </a:p>
        </p:txBody>
      </p:sp>
      <p:sp>
        <p:nvSpPr>
          <p:cNvPr id="31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4403387" y="5181600"/>
            <a:ext cx="2020509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2958" y="1188201"/>
            <a:ext cx="930417" cy="66386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9E30716D-6579-E840-A866-65A32A51B0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21940163" y="1160581"/>
            <a:ext cx="785150" cy="7851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62958" y="1188201"/>
            <a:ext cx="930417" cy="66386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400">
                <a:solidFill>
                  <a:schemeClr val="bg1"/>
                </a:solidFill>
                <a:latin typeface="Roboto Regular"/>
                <a:cs typeface="Roboto Regular"/>
              </a:defRPr>
            </a:lvl1pPr>
          </a:lstStyle>
          <a:p>
            <a:fld id="{9E30716D-6579-E840-A866-65A32A51B07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"/>
          <p:cNvSpPr>
            <a:spLocks noChangeShapeType="1"/>
          </p:cNvSpPr>
          <p:nvPr userDrawn="1"/>
        </p:nvSpPr>
        <p:spPr bwMode="auto">
          <a:xfrm>
            <a:off x="1812139" y="2311400"/>
            <a:ext cx="20854186" cy="0"/>
          </a:xfrm>
          <a:prstGeom prst="line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701" r:id="rId4"/>
    <p:sldLayoutId id="2147483715" r:id="rId5"/>
    <p:sldLayoutId id="2147483749" r:id="rId6"/>
    <p:sldLayoutId id="214748375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1088639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Roboto Light"/>
          <a:ea typeface="+mj-ea"/>
          <a:cs typeface="Roboto Light"/>
        </a:defRPr>
      </a:lvl1pPr>
    </p:titleStyle>
    <p:bodyStyle>
      <a:lvl1pPr marL="816479" indent="-81647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Roboto Light"/>
          <a:ea typeface="+mn-ea"/>
          <a:cs typeface="Roboto Light"/>
        </a:defRPr>
      </a:lvl1pPr>
      <a:lvl2pPr marL="1769038" indent="-680399" algn="l" defTabSz="1088639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Roboto Light"/>
          <a:ea typeface="+mn-ea"/>
          <a:cs typeface="Roboto Light"/>
        </a:defRPr>
      </a:lvl2pPr>
      <a:lvl3pPr marL="2721597" indent="-544319" algn="l" defTabSz="1088639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Roboto Light"/>
          <a:ea typeface="+mn-ea"/>
          <a:cs typeface="Roboto Light"/>
        </a:defRPr>
      </a:lvl3pPr>
      <a:lvl4pPr marL="3810236" indent="-544319" algn="l" defTabSz="10886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Light"/>
          <a:ea typeface="+mn-ea"/>
          <a:cs typeface="Roboto Light"/>
        </a:defRPr>
      </a:lvl4pPr>
      <a:lvl5pPr marL="4898875" indent="-544319" algn="l" defTabSz="1088639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Roboto Light"/>
          <a:ea typeface="+mn-ea"/>
          <a:cs typeface="Roboto Light"/>
        </a:defRPr>
      </a:lvl5pPr>
      <a:lvl6pPr marL="5987514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1088639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1088639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ktromobili.bg/" TargetMode="External"/><Relationship Id="rId2" Type="http://schemas.openxmlformats.org/officeDocument/2006/relationships/hyperlink" Target="mailto:info@elektromobili.b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vsichkotok.bg/en" TargetMode="External"/><Relationship Id="rId5" Type="http://schemas.openxmlformats.org/officeDocument/2006/relationships/hyperlink" Target="http://www.karamel.bg/" TargetMode="External"/><Relationship Id="rId4" Type="http://schemas.openxmlformats.org/officeDocument/2006/relationships/hyperlink" Target="http://www.ecars.bg/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картина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792"/>
          <a:stretch>
            <a:fillRect/>
          </a:stretch>
        </p:blipFill>
        <p:spPr/>
      </p:pic>
      <p:sp>
        <p:nvSpPr>
          <p:cNvPr id="9" name="Rectangle 8"/>
          <p:cNvSpPr>
            <a:spLocks noChangeAspect="1"/>
          </p:cNvSpPr>
          <p:nvPr/>
        </p:nvSpPr>
        <p:spPr>
          <a:xfrm rot="16200000">
            <a:off x="5169311" y="-5212351"/>
            <a:ext cx="13969999" cy="24395365"/>
          </a:xfrm>
          <a:prstGeom prst="rect">
            <a:avLst/>
          </a:prstGeom>
          <a:gradFill flip="none" rotWithShape="1">
            <a:gsLst>
              <a:gs pos="0">
                <a:srgbClr val="28384C">
                  <a:alpha val="70000"/>
                </a:srgbClr>
              </a:gs>
              <a:gs pos="100000">
                <a:srgbClr val="28384C">
                  <a:alpha val="64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5651249"/>
            <a:ext cx="14578643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3800" dirty="0" smtClean="0">
                <a:solidFill>
                  <a:schemeClr val="bg1"/>
                </a:solidFill>
                <a:latin typeface="Roboto Black"/>
                <a:cs typeface="Roboto Black"/>
              </a:rPr>
              <a:t>SUCK</a:t>
            </a:r>
            <a:endParaRPr lang="en-US" sz="16600" dirty="0" smtClean="0">
              <a:solidFill>
                <a:schemeClr val="bg1"/>
              </a:solidFill>
              <a:latin typeface="Roboto Black"/>
              <a:cs typeface="Roboto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85421" y="9516608"/>
            <a:ext cx="5476028" cy="8465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i="1" dirty="0" smtClean="0"/>
              <a:t>LIKE… ALL ELECTRIC?</a:t>
            </a:r>
          </a:p>
        </p:txBody>
      </p:sp>
      <p:sp>
        <p:nvSpPr>
          <p:cNvPr id="12" name="Rectangle 1"/>
          <p:cNvSpPr/>
          <p:nvPr/>
        </p:nvSpPr>
        <p:spPr>
          <a:xfrm>
            <a:off x="6294676" y="4055690"/>
            <a:ext cx="10130589" cy="782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/>
            <a:r>
              <a:rPr lang="en-US" sz="6000" b="1" dirty="0" smtClean="0"/>
              <a:t>But…</a:t>
            </a:r>
            <a:endParaRPr lang="bg-BG" sz="4400" b="1" dirty="0" smtClean="0"/>
          </a:p>
          <a:p>
            <a:pPr algn="ctr"/>
            <a:r>
              <a:rPr lang="en-US" sz="7200" b="1" dirty="0" smtClean="0"/>
              <a:t>I</a:t>
            </a:r>
            <a:endParaRPr lang="en-US" sz="7200" b="1" dirty="0"/>
          </a:p>
        </p:txBody>
      </p:sp>
      <p:sp>
        <p:nvSpPr>
          <p:cNvPr id="24" name="Rectangle 1"/>
          <p:cNvSpPr/>
          <p:nvPr/>
        </p:nvSpPr>
        <p:spPr>
          <a:xfrm>
            <a:off x="-25444" y="331"/>
            <a:ext cx="24412619" cy="193604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22" name="Rectangle 1"/>
          <p:cNvSpPr/>
          <p:nvPr/>
        </p:nvSpPr>
        <p:spPr>
          <a:xfrm>
            <a:off x="4984345" y="622199"/>
            <a:ext cx="12604375" cy="782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/>
            <a:r>
              <a:rPr lang="en-US" sz="8000" b="1" dirty="0" smtClean="0"/>
              <a:t>I LOOK GOOD</a:t>
            </a:r>
            <a:endParaRPr lang="bg-BG" sz="6000" b="1" dirty="0" smtClean="0"/>
          </a:p>
        </p:txBody>
      </p:sp>
      <p:sp>
        <p:nvSpPr>
          <p:cNvPr id="15" name="Rectangle 1"/>
          <p:cNvSpPr/>
          <p:nvPr/>
        </p:nvSpPr>
        <p:spPr>
          <a:xfrm>
            <a:off x="6447076" y="8161986"/>
            <a:ext cx="10130589" cy="782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/>
            <a:endParaRPr lang="bg-BG" sz="4000" b="1" dirty="0" smtClean="0">
              <a:solidFill>
                <a:schemeClr val="tx2"/>
              </a:solidFill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6138755" y="7344962"/>
            <a:ext cx="10747230" cy="782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</a:rPr>
              <a:t>OK, what’s your </a:t>
            </a:r>
            <a:r>
              <a:rPr lang="en-US" sz="5400" b="1" i="1" dirty="0" smtClean="0">
                <a:solidFill>
                  <a:schemeClr val="tx2"/>
                </a:solidFill>
              </a:rPr>
              <a:t>S</a:t>
            </a:r>
            <a:r>
              <a:rPr lang="en-US" sz="5400" b="1" dirty="0" smtClean="0">
                <a:solidFill>
                  <a:schemeClr val="tx2"/>
                </a:solidFill>
              </a:rPr>
              <a:t>ucking PROBLEM?</a:t>
            </a:r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6447076" y="8381987"/>
            <a:ext cx="10130589" cy="782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/>
            <a:r>
              <a:rPr lang="en-US" sz="6000" b="1" dirty="0" smtClean="0"/>
              <a:t>I WANNA BE ELECTRIC!</a:t>
            </a:r>
            <a:endParaRPr lang="en-US" sz="7200" b="1" dirty="0"/>
          </a:p>
        </p:txBody>
      </p:sp>
      <p:sp>
        <p:nvSpPr>
          <p:cNvPr id="19" name="Rectangle 1"/>
          <p:cNvSpPr/>
          <p:nvPr/>
        </p:nvSpPr>
        <p:spPr>
          <a:xfrm>
            <a:off x="4912604" y="10739714"/>
            <a:ext cx="13741297" cy="782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/>
            <a:r>
              <a:rPr lang="en-US" sz="5400" b="1" u="sng" dirty="0" smtClean="0"/>
              <a:t>YEAH, WHAT ELSE, DUDE? I’M BUICK ELECTRA!</a:t>
            </a:r>
            <a:endParaRPr lang="en-US" sz="6600" b="1" u="sng" dirty="0"/>
          </a:p>
        </p:txBody>
      </p:sp>
      <p:sp>
        <p:nvSpPr>
          <p:cNvPr id="27" name="Стрелка надолу 26"/>
          <p:cNvSpPr/>
          <p:nvPr/>
        </p:nvSpPr>
        <p:spPr>
          <a:xfrm>
            <a:off x="4142884" y="11940988"/>
            <a:ext cx="15346402" cy="1804989"/>
          </a:xfrm>
          <a:prstGeom prst="downArrow">
            <a:avLst/>
          </a:prstGeom>
          <a:solidFill>
            <a:schemeClr val="bg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400" b="1" i="1" dirty="0" smtClean="0">
                <a:solidFill>
                  <a:schemeClr val="tx2"/>
                </a:solidFill>
                <a:cs typeface="Roboto Black"/>
              </a:rPr>
              <a:t>EV</a:t>
            </a:r>
            <a:r>
              <a:rPr lang="en-US" sz="4400" b="1" dirty="0" smtClean="0">
                <a:solidFill>
                  <a:schemeClr val="tx2"/>
                </a:solidFill>
                <a:cs typeface="Roboto Black"/>
              </a:rPr>
              <a:t>ENTUALLY, YOU’LL GET IT</a:t>
            </a:r>
            <a:endParaRPr lang="en-US" sz="4400" b="1" dirty="0">
              <a:solidFill>
                <a:schemeClr val="tx2"/>
              </a:solidFill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9743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2" grpId="0"/>
      <p:bldP spid="24" grpId="0" animBg="1"/>
      <p:bldP spid="22" grpId="0"/>
      <p:bldP spid="15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36391" y="7663809"/>
            <a:ext cx="1897588" cy="189758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6"/>
          </p:cNvCxnSpPr>
          <p:nvPr/>
        </p:nvCxnSpPr>
        <p:spPr>
          <a:xfrm>
            <a:off x="4133979" y="8612603"/>
            <a:ext cx="7138015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1013814" y="7663809"/>
            <a:ext cx="1897588" cy="189758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8" idx="6"/>
            <a:endCxn id="41" idx="2"/>
          </p:cNvCxnSpPr>
          <p:nvPr/>
        </p:nvCxnSpPr>
        <p:spPr>
          <a:xfrm>
            <a:off x="12911402" y="8612603"/>
            <a:ext cx="672286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9634265" y="7663809"/>
            <a:ext cx="1897588" cy="1897588"/>
          </a:xfrm>
          <a:prstGeom prst="ellipse">
            <a:avLst/>
          </a:prstGeom>
          <a:solidFill>
            <a:schemeClr val="bg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utoShape 98"/>
          <p:cNvSpPr>
            <a:spLocks/>
          </p:cNvSpPr>
          <p:nvPr/>
        </p:nvSpPr>
        <p:spPr bwMode="auto">
          <a:xfrm>
            <a:off x="2824192" y="8068317"/>
            <a:ext cx="728324" cy="10356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1" name="Freeform 215"/>
          <p:cNvSpPr>
            <a:spLocks noChangeArrowheads="1"/>
          </p:cNvSpPr>
          <p:nvPr/>
        </p:nvSpPr>
        <p:spPr bwMode="auto">
          <a:xfrm>
            <a:off x="11687536" y="8008324"/>
            <a:ext cx="615781" cy="1155638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AutoShape 81"/>
          <p:cNvSpPr>
            <a:spLocks/>
          </p:cNvSpPr>
          <p:nvPr/>
        </p:nvSpPr>
        <p:spPr bwMode="auto">
          <a:xfrm>
            <a:off x="20109478" y="8258878"/>
            <a:ext cx="965642" cy="707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048878" y="10053430"/>
            <a:ext cx="4267756" cy="1782011"/>
            <a:chOff x="838200" y="2992185"/>
            <a:chExt cx="1600200" cy="590615"/>
          </a:xfrm>
        </p:grpSpPr>
        <p:sp>
          <p:nvSpPr>
            <p:cNvPr id="54" name="TextBox 53"/>
            <p:cNvSpPr txBox="1"/>
            <p:nvPr/>
          </p:nvSpPr>
          <p:spPr>
            <a:xfrm>
              <a:off x="838200" y="2992185"/>
              <a:ext cx="1600200" cy="21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Roboto Light"/>
                  <a:cs typeface="Roboto Light"/>
                </a:rPr>
                <a:t>Office</a:t>
              </a:r>
              <a:r>
                <a:rPr lang="bg-BG" sz="3600" dirty="0" smtClean="0">
                  <a:latin typeface="Roboto Light"/>
                  <a:cs typeface="Roboto Light"/>
                </a:rPr>
                <a:t>:</a:t>
              </a:r>
              <a:endParaRPr lang="en-US" sz="3600" dirty="0">
                <a:latin typeface="Roboto Light"/>
                <a:cs typeface="Roboto Ligh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38200" y="3228853"/>
              <a:ext cx="1600200" cy="35394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dirty="0" err="1" smtClean="0">
                  <a:latin typeface="Roboto Light"/>
                  <a:cs typeface="Roboto Light"/>
                </a:rPr>
                <a:t>Solun</a:t>
              </a:r>
              <a:r>
                <a:rPr lang="en-US" sz="2400" dirty="0" smtClean="0">
                  <a:latin typeface="Roboto Light"/>
                  <a:cs typeface="Roboto Light"/>
                </a:rPr>
                <a:t> 49 </a:t>
              </a:r>
              <a:r>
                <a:rPr lang="en-US" sz="2400" dirty="0" err="1" smtClean="0">
                  <a:latin typeface="Roboto Light"/>
                  <a:cs typeface="Roboto Light"/>
                </a:rPr>
                <a:t>st</a:t>
              </a:r>
              <a:r>
                <a:rPr lang="en-US" sz="2400" dirty="0" smtClean="0">
                  <a:latin typeface="Roboto Light"/>
                  <a:cs typeface="Roboto Light"/>
                </a:rPr>
                <a:t>, office 11</a:t>
              </a:r>
              <a:endParaRPr lang="bg-BG" sz="2400" dirty="0" smtClean="0">
                <a:latin typeface="Roboto Light"/>
                <a:cs typeface="Roboto Light"/>
              </a:endParaRPr>
            </a:p>
            <a:p>
              <a:pPr algn="ctr">
                <a:lnSpc>
                  <a:spcPct val="120000"/>
                </a:lnSpc>
              </a:pPr>
              <a:r>
                <a:rPr lang="bg-BG" sz="2400" dirty="0" smtClean="0">
                  <a:latin typeface="Roboto Light"/>
                  <a:cs typeface="Roboto Light"/>
                </a:rPr>
                <a:t>1680</a:t>
              </a:r>
              <a:r>
                <a:rPr lang="en-US" sz="2400" dirty="0" smtClean="0">
                  <a:latin typeface="Roboto Light"/>
                  <a:cs typeface="Roboto Light"/>
                </a:rPr>
                <a:t> Sofia, Bulgaria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9825651" y="9984160"/>
            <a:ext cx="4451229" cy="2014564"/>
            <a:chOff x="838200" y="2992185"/>
            <a:chExt cx="1600200" cy="755461"/>
          </a:xfrm>
        </p:grpSpPr>
        <p:sp>
          <p:nvSpPr>
            <p:cNvPr id="60" name="TextBox 59"/>
            <p:cNvSpPr txBox="1"/>
            <p:nvPr/>
          </p:nvSpPr>
          <p:spPr>
            <a:xfrm>
              <a:off x="838200" y="2992185"/>
              <a:ext cx="1600200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Roboto Light"/>
                  <a:cs typeface="Roboto Light"/>
                </a:rPr>
                <a:t>Mobile</a:t>
              </a:r>
              <a:r>
                <a:rPr lang="bg-BG" sz="3600" dirty="0" smtClean="0">
                  <a:latin typeface="Roboto Light"/>
                  <a:cs typeface="Roboto Light"/>
                </a:rPr>
                <a:t>:</a:t>
              </a:r>
              <a:endParaRPr lang="en-US" sz="3600" dirty="0">
                <a:latin typeface="Roboto Light"/>
                <a:cs typeface="Roboto Ligh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0" y="3228853"/>
              <a:ext cx="1600200" cy="51879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Roboto Light"/>
                  <a:cs typeface="Roboto Light"/>
                </a:rPr>
                <a:t>+(359) 888 919329</a:t>
              </a:r>
            </a:p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Roboto Light"/>
                  <a:cs typeface="Roboto Light"/>
                </a:rPr>
                <a:t>Martin </a:t>
              </a:r>
              <a:r>
                <a:rPr lang="en-US" sz="2400" dirty="0" err="1" smtClean="0">
                  <a:latin typeface="Roboto Light"/>
                  <a:cs typeface="Roboto Light"/>
                </a:rPr>
                <a:t>Hadzhistoykov</a:t>
              </a:r>
              <a:endParaRPr lang="en-US" sz="2400" dirty="0">
                <a:latin typeface="Roboto Light"/>
                <a:cs typeface="Roboto Light"/>
              </a:endParaRPr>
            </a:p>
            <a:p>
              <a:pPr algn="ctr">
                <a:lnSpc>
                  <a:spcPct val="120000"/>
                </a:lnSpc>
              </a:pPr>
              <a:endParaRPr lang="en-US" sz="2400" dirty="0">
                <a:latin typeface="Roboto Light"/>
                <a:cs typeface="Roboto Ligh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357012" y="9984161"/>
            <a:ext cx="4021522" cy="1661500"/>
            <a:chOff x="838200" y="2992185"/>
            <a:chExt cx="1600200" cy="623062"/>
          </a:xfrm>
        </p:grpSpPr>
        <p:sp>
          <p:nvSpPr>
            <p:cNvPr id="64" name="TextBox 63"/>
            <p:cNvSpPr txBox="1"/>
            <p:nvPr/>
          </p:nvSpPr>
          <p:spPr>
            <a:xfrm>
              <a:off x="838200" y="2992185"/>
              <a:ext cx="1600200" cy="2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Roboto Light"/>
                  <a:cs typeface="Roboto Light"/>
                </a:rPr>
                <a:t>Email / Web</a:t>
              </a:r>
              <a:endParaRPr lang="en-US" sz="3600" dirty="0">
                <a:latin typeface="Roboto Light"/>
                <a:cs typeface="Roboto Ligh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0" y="3228853"/>
              <a:ext cx="1600200" cy="3863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Roboto Light"/>
                  <a:cs typeface="Roboto Light"/>
                  <a:hlinkClick r:id="rId2"/>
                </a:rPr>
                <a:t>info@elektromobili.bg</a:t>
              </a:r>
              <a:endParaRPr lang="en-US" sz="2400" dirty="0" smtClean="0">
                <a:latin typeface="Roboto Light"/>
                <a:cs typeface="Roboto Ligh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Roboto Light"/>
                  <a:cs typeface="Roboto Light"/>
                  <a:hlinkClick r:id="rId3"/>
                </a:rPr>
                <a:t>Elektromobili.bg</a:t>
              </a:r>
              <a:endParaRPr lang="en-US" sz="2400" dirty="0" smtClean="0">
                <a:latin typeface="Roboto Light"/>
                <a:cs typeface="Roboto Ligh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Roboto Light"/>
                  <a:cs typeface="Roboto Light"/>
                  <a:hlinkClick r:id="rId4"/>
                </a:rPr>
                <a:t>eCars.bg/</a:t>
              </a:r>
              <a:r>
                <a:rPr lang="en-US" sz="2400" dirty="0" err="1" smtClean="0">
                  <a:latin typeface="Roboto Light"/>
                  <a:cs typeface="Roboto Light"/>
                  <a:hlinkClick r:id="rId4"/>
                </a:rPr>
                <a:t>en</a:t>
              </a:r>
              <a:endParaRPr lang="en-US" sz="2400" dirty="0" smtClean="0">
                <a:latin typeface="Roboto Light"/>
                <a:cs typeface="Roboto Ligh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Roboto Light"/>
                  <a:cs typeface="Roboto Light"/>
                  <a:hlinkClick r:id="rId5"/>
                </a:rPr>
                <a:t>KaramEL.bg</a:t>
              </a:r>
              <a:endParaRPr lang="en-US" sz="2400" dirty="0" smtClean="0">
                <a:latin typeface="Roboto Light"/>
                <a:cs typeface="Roboto Light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dirty="0" smtClean="0">
                  <a:latin typeface="Roboto Light"/>
                  <a:cs typeface="Roboto Light"/>
                  <a:hlinkClick r:id="rId6"/>
                </a:rPr>
                <a:t>VsichkoTok.bg/</a:t>
              </a:r>
              <a:r>
                <a:rPr lang="en-US" sz="2400" dirty="0" err="1" smtClean="0">
                  <a:latin typeface="Roboto Light"/>
                  <a:cs typeface="Roboto Light"/>
                  <a:hlinkClick r:id="rId6"/>
                </a:rPr>
                <a:t>en</a:t>
              </a:r>
              <a:endParaRPr lang="en-US" sz="2400" dirty="0">
                <a:latin typeface="Roboto Light"/>
                <a:cs typeface="Roboto Light"/>
              </a:endParaRPr>
            </a:p>
          </p:txBody>
        </p:sp>
      </p:grpSp>
      <p:sp>
        <p:nvSpPr>
          <p:cNvPr id="6" name="Текстово поле 5"/>
          <p:cNvSpPr txBox="1"/>
          <p:nvPr/>
        </p:nvSpPr>
        <p:spPr>
          <a:xfrm>
            <a:off x="9678707" y="12266761"/>
            <a:ext cx="493882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lock Pro Regular" pitchFamily="50" charset="0"/>
              </a:rPr>
              <a:t>ELEKTROMOBILI BG</a:t>
            </a:r>
            <a:endParaRPr lang="bg-BG" dirty="0">
              <a:latin typeface="Block Pro Regular" pitchFamily="50" charset="0"/>
            </a:endParaRP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3219601" y="2426527"/>
            <a:ext cx="172378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Block Pro Regular" pitchFamily="50" charset="0"/>
              </a:rPr>
              <a:t>THANKS FOR ANTI-SUCKING WITH US</a:t>
            </a:r>
            <a:endParaRPr lang="bg-BG" sz="16600" dirty="0">
              <a:latin typeface="Block Pro Regular" pitchFamily="50" charset="0"/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2078107" y="1295775"/>
            <a:ext cx="515576" cy="515093"/>
          </a:xfrm>
          <a:prstGeom prst="rect">
            <a:avLst/>
          </a:prstGeom>
        </p:spPr>
        <p:txBody>
          <a:bodyPr/>
          <a:lstStyle/>
          <a:p>
            <a:fld id="{9E30716D-6579-E840-A866-65A32A51B07B}" type="slidenum">
              <a:rPr lang="en-US" sz="2400" smtClean="0">
                <a:solidFill>
                  <a:schemeClr val="bg1"/>
                </a:solidFill>
                <a:latin typeface="Roboto Regular"/>
              </a:rPr>
              <a:t>9</a:t>
            </a:fld>
            <a:endParaRPr lang="en-US" sz="2400" dirty="0">
              <a:solidFill>
                <a:schemeClr val="bg1"/>
              </a:solidFill>
              <a:latin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440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41" grpId="0" animBg="1"/>
      <p:bldP spid="49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картина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7" y="7675954"/>
            <a:ext cx="24404225" cy="6040045"/>
          </a:xfrm>
        </p:spPr>
      </p:pic>
      <p:sp>
        <p:nvSpPr>
          <p:cNvPr id="11" name="Rectangle 10"/>
          <p:cNvSpPr>
            <a:spLocks noChangeAspect="1"/>
          </p:cNvSpPr>
          <p:nvPr/>
        </p:nvSpPr>
        <p:spPr>
          <a:xfrm rot="16200000">
            <a:off x="9585737" y="-7271965"/>
            <a:ext cx="5217460" cy="24387175"/>
          </a:xfrm>
          <a:prstGeom prst="rect">
            <a:avLst/>
          </a:prstGeom>
          <a:gradFill flip="none" rotWithShape="1">
            <a:gsLst>
              <a:gs pos="0">
                <a:srgbClr val="28384C">
                  <a:alpha val="93000"/>
                </a:srgbClr>
              </a:gs>
              <a:gs pos="100000">
                <a:srgbClr val="28384C">
                  <a:alpha val="6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94081" y="2763011"/>
            <a:ext cx="18540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dirty="0" smtClean="0">
                <a:solidFill>
                  <a:schemeClr val="bg1"/>
                </a:solidFill>
                <a:latin typeface="Roboto Black"/>
                <a:cs typeface="Roboto Black"/>
              </a:rPr>
              <a:t>MAKING IT NOT SUCK</a:t>
            </a:r>
            <a:endParaRPr lang="en-US" sz="16600" dirty="0" smtClean="0">
              <a:solidFill>
                <a:schemeClr val="bg1"/>
              </a:solidFill>
              <a:latin typeface="Roboto Black"/>
              <a:cs typeface="Roboto Black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45543" y="6468959"/>
            <a:ext cx="2315221" cy="231522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78527" y="4493435"/>
            <a:ext cx="2259105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>
                <a:solidFill>
                  <a:schemeClr val="bg1"/>
                </a:solidFill>
                <a:latin typeface="Roboto Black"/>
                <a:cs typeface="Roboto Black"/>
              </a:rPr>
              <a:t>PROJECT: ELECTRIFYING </a:t>
            </a:r>
            <a:r>
              <a:rPr lang="en-US" sz="7200" dirty="0" smtClean="0">
                <a:solidFill>
                  <a:schemeClr val="bg1"/>
                </a:solidFill>
                <a:latin typeface="Roboto Black"/>
                <a:cs typeface="Roboto Black"/>
              </a:rPr>
              <a:t>(2X)</a:t>
            </a:r>
            <a:r>
              <a:rPr lang="en-US" sz="7200" dirty="0" smtClean="0">
                <a:solidFill>
                  <a:schemeClr val="accent1"/>
                </a:solidFill>
                <a:latin typeface="Roboto Black"/>
                <a:cs typeface="Roboto Black"/>
              </a:rPr>
              <a:t>1975 BUICK ELECTRA</a:t>
            </a:r>
            <a:r>
              <a:rPr lang="bg-BG" sz="7200" dirty="0" smtClean="0">
                <a:solidFill>
                  <a:schemeClr val="accent1"/>
                </a:solidFill>
                <a:latin typeface="Roboto Black"/>
                <a:cs typeface="Roboto Black"/>
              </a:rPr>
              <a:t> </a:t>
            </a:r>
            <a:r>
              <a:rPr lang="en-US" sz="7200" dirty="0" smtClean="0">
                <a:solidFill>
                  <a:schemeClr val="accent1"/>
                </a:solidFill>
                <a:latin typeface="Roboto Black"/>
                <a:cs typeface="Roboto Black"/>
              </a:rPr>
              <a:t>V8 </a:t>
            </a:r>
            <a:r>
              <a:rPr lang="bg-BG" sz="7200" dirty="0" smtClean="0">
                <a:solidFill>
                  <a:schemeClr val="accent1"/>
                </a:solidFill>
                <a:latin typeface="Roboto Black"/>
                <a:cs typeface="Roboto Black"/>
              </a:rPr>
              <a:t>7.5</a:t>
            </a:r>
            <a:r>
              <a:rPr lang="en-US" sz="7200" dirty="0" smtClean="0">
                <a:solidFill>
                  <a:schemeClr val="accent1"/>
                </a:solidFill>
                <a:latin typeface="Roboto Black"/>
                <a:cs typeface="Roboto Black"/>
              </a:rPr>
              <a:t>L</a:t>
            </a:r>
            <a:endParaRPr lang="bg-BG" sz="7200" dirty="0" smtClean="0">
              <a:solidFill>
                <a:schemeClr val="accent1"/>
              </a:solidFill>
              <a:latin typeface="Roboto Black"/>
              <a:cs typeface="Roboto Black"/>
            </a:endParaRPr>
          </a:p>
          <a:p>
            <a:pPr algn="ctr">
              <a:lnSpc>
                <a:spcPct val="80000"/>
              </a:lnSpc>
            </a:pPr>
            <a:r>
              <a:rPr lang="en-US" sz="4800" dirty="0" smtClean="0">
                <a:solidFill>
                  <a:schemeClr val="bg1"/>
                </a:solidFill>
                <a:latin typeface="Roboto Black"/>
                <a:cs typeface="Roboto Black"/>
              </a:rPr>
              <a:t>FOR </a:t>
            </a:r>
            <a:r>
              <a:rPr lang="en-US" sz="7200" dirty="0" smtClean="0">
                <a:solidFill>
                  <a:schemeClr val="accent1"/>
                </a:solidFill>
                <a:latin typeface="Roboto Black"/>
                <a:cs typeface="Roboto Black"/>
              </a:rPr>
              <a:t>EV ECO &amp; WINE TOURISM</a:t>
            </a:r>
            <a:endParaRPr lang="en-US" sz="4800" dirty="0" smtClean="0">
              <a:solidFill>
                <a:schemeClr val="accent1"/>
              </a:solidFill>
              <a:latin typeface="Roboto Black"/>
              <a:cs typeface="Roboto Black"/>
            </a:endParaRPr>
          </a:p>
        </p:txBody>
      </p:sp>
      <p:pic>
        <p:nvPicPr>
          <p:cNvPr id="2050" name="Picture 2" descr="C:\Users\menigold\Desktop\ecars-bg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152" y="7001515"/>
            <a:ext cx="15335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авоъгълник 11"/>
          <p:cNvSpPr/>
          <p:nvPr/>
        </p:nvSpPr>
        <p:spPr>
          <a:xfrm>
            <a:off x="-6416" y="12930368"/>
            <a:ext cx="8038792" cy="797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7"/>
          <p:cNvSpPr txBox="1"/>
          <p:nvPr/>
        </p:nvSpPr>
        <p:spPr>
          <a:xfrm>
            <a:off x="304800" y="13224602"/>
            <a:ext cx="772757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solidFill>
                  <a:schemeClr val="bg2"/>
                </a:solidFill>
                <a:latin typeface="Roboto Black"/>
                <a:cs typeface="Roboto Black"/>
              </a:rPr>
              <a:t>	</a:t>
            </a:r>
            <a:r>
              <a:rPr lang="en-US" sz="3200" b="1" dirty="0" smtClean="0">
                <a:solidFill>
                  <a:schemeClr val="bg2"/>
                </a:solidFill>
                <a:latin typeface="Roboto Black"/>
                <a:cs typeface="Roboto Black"/>
              </a:rPr>
              <a:t>WHO, HOW, AND HOW MUCH?</a:t>
            </a:r>
          </a:p>
        </p:txBody>
      </p:sp>
      <p:sp>
        <p:nvSpPr>
          <p:cNvPr id="10" name="Стрелка надолу 9"/>
          <p:cNvSpPr/>
          <p:nvPr/>
        </p:nvSpPr>
        <p:spPr>
          <a:xfrm>
            <a:off x="137298" y="13081170"/>
            <a:ext cx="812961" cy="593861"/>
          </a:xfrm>
          <a:prstGeom prst="down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Правоъгълник 15"/>
          <p:cNvSpPr/>
          <p:nvPr/>
        </p:nvSpPr>
        <p:spPr>
          <a:xfrm flipV="1">
            <a:off x="-6417" y="12930368"/>
            <a:ext cx="8038792" cy="15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Rectangle 1"/>
          <p:cNvSpPr/>
          <p:nvPr/>
        </p:nvSpPr>
        <p:spPr>
          <a:xfrm>
            <a:off x="6855888" y="746939"/>
            <a:ext cx="10747230" cy="7825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/>
            <a:r>
              <a:rPr lang="en-US" sz="6600" b="1" dirty="0" smtClean="0">
                <a:solidFill>
                  <a:schemeClr val="tx2"/>
                </a:solidFill>
              </a:rPr>
              <a:t>Can’t say it shorter than this:</a:t>
            </a:r>
            <a:endParaRPr lang="en-US" sz="5400" b="1" dirty="0" smtClean="0">
              <a:solidFill>
                <a:schemeClr val="tx2"/>
              </a:solidFill>
            </a:endParaRP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>
          <a:xfrm>
            <a:off x="22131894" y="1313704"/>
            <a:ext cx="465208" cy="4792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0716D-6579-E840-A866-65A32A51B07B}" type="slidenum">
              <a:rPr lang="en-US" sz="2400" smtClean="0">
                <a:solidFill>
                  <a:schemeClr val="bg1"/>
                </a:solidFill>
                <a:latin typeface="Roboto Regular"/>
              </a:rPr>
              <a:pPr/>
              <a:t>1</a:t>
            </a:fld>
            <a:endParaRPr lang="en-US" sz="4000" dirty="0">
              <a:solidFill>
                <a:schemeClr val="bg1"/>
              </a:solidFill>
              <a:latin typeface="Roboto Regular"/>
            </a:endParaRPr>
          </a:p>
        </p:txBody>
      </p:sp>
      <p:cxnSp>
        <p:nvCxnSpPr>
          <p:cNvPr id="5" name="Право съединение 4"/>
          <p:cNvCxnSpPr/>
          <p:nvPr/>
        </p:nvCxnSpPr>
        <p:spPr>
          <a:xfrm>
            <a:off x="20224247" y="4903693"/>
            <a:ext cx="2958428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13665200" y="7001515"/>
            <a:ext cx="102870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  <a:latin typeface="Roboto Black"/>
                <a:cs typeface="Roboto Black"/>
              </a:rPr>
              <a:t>SAMPLE PICTURES – ACTUAL WORK IS </a:t>
            </a:r>
            <a:r>
              <a:rPr lang="en-US" sz="2400" dirty="0" smtClean="0">
                <a:solidFill>
                  <a:schemeClr val="bg1"/>
                </a:solidFill>
                <a:latin typeface="Roboto Black"/>
                <a:cs typeface="Roboto Black"/>
              </a:rPr>
              <a:t>ALSO ON A 4 </a:t>
            </a:r>
            <a:r>
              <a:rPr lang="en-US" sz="2400" dirty="0" smtClean="0">
                <a:solidFill>
                  <a:schemeClr val="bg1"/>
                </a:solidFill>
                <a:latin typeface="Roboto Black"/>
                <a:cs typeface="Roboto Black"/>
              </a:rPr>
              <a:t>DR. </a:t>
            </a:r>
            <a:r>
              <a:rPr lang="en-US" sz="2400" dirty="0" smtClean="0">
                <a:solidFill>
                  <a:schemeClr val="bg1"/>
                </a:solidFill>
                <a:latin typeface="Roboto Black"/>
                <a:cs typeface="Roboto Black"/>
              </a:rPr>
              <a:t>CAR</a:t>
            </a:r>
            <a:endParaRPr lang="en-US" sz="2800" dirty="0" smtClean="0">
              <a:solidFill>
                <a:schemeClr val="accent1"/>
              </a:solidFill>
              <a:latin typeface="Roboto Black"/>
              <a:cs typeface="Roboto Black"/>
            </a:endParaRPr>
          </a:p>
        </p:txBody>
      </p:sp>
    </p:spTree>
    <p:extLst>
      <p:ext uri="{BB962C8B-B14F-4D97-AF65-F5344CB8AC3E}">
        <p14:creationId xmlns:p14="http://schemas.microsoft.com/office/powerpoint/2010/main" val="668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7" grpId="0"/>
      <p:bldP spid="13" grpId="0"/>
      <p:bldP spid="1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75135" y="968812"/>
            <a:ext cx="19291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STEPS IN SHORT</a:t>
            </a:r>
          </a:p>
        </p:txBody>
      </p:sp>
      <p:cxnSp>
        <p:nvCxnSpPr>
          <p:cNvPr id="12" name="Straight Connector 11"/>
          <p:cNvCxnSpPr>
            <a:stCxn id="13" idx="4"/>
          </p:cNvCxnSpPr>
          <p:nvPr/>
        </p:nvCxnSpPr>
        <p:spPr>
          <a:xfrm>
            <a:off x="12223351" y="3748763"/>
            <a:ext cx="0" cy="8413108"/>
          </a:xfrm>
          <a:prstGeom prst="line">
            <a:avLst/>
          </a:prstGeom>
          <a:ln w="762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967074" y="3236209"/>
            <a:ext cx="512554" cy="512554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52047" y="2832496"/>
            <a:ext cx="68711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solidFill>
                  <a:schemeClr val="accent1"/>
                </a:solidFill>
                <a:latin typeface="Roboto Black"/>
                <a:cs typeface="Roboto Black"/>
              </a:rPr>
              <a:t>A CAR THAT LOOGS GOOD,</a:t>
            </a:r>
          </a:p>
          <a:p>
            <a:pPr algn="r"/>
            <a:r>
              <a:rPr lang="en-US" sz="3800" dirty="0" smtClean="0">
                <a:solidFill>
                  <a:schemeClr val="accent1"/>
                </a:solidFill>
                <a:latin typeface="Roboto Black"/>
                <a:cs typeface="Roboto Black"/>
              </a:rPr>
              <a:t>BUT SUCKS (NOW)</a:t>
            </a:r>
          </a:p>
          <a:p>
            <a:pPr algn="r"/>
            <a:r>
              <a:rPr lang="en-US" sz="2400" dirty="0" smtClean="0">
                <a:latin typeface="Roboto Regular"/>
                <a:cs typeface="Roboto Regular"/>
              </a:rPr>
              <a:t>1975 BUICK ELECTRA 7.5L V8 (yeah, sucks)</a:t>
            </a:r>
          </a:p>
        </p:txBody>
      </p:sp>
      <p:sp>
        <p:nvSpPr>
          <p:cNvPr id="17" name="Oval 16"/>
          <p:cNvSpPr/>
          <p:nvPr/>
        </p:nvSpPr>
        <p:spPr>
          <a:xfrm>
            <a:off x="11967074" y="7315751"/>
            <a:ext cx="512554" cy="512554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95074" y="7095037"/>
            <a:ext cx="8228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3"/>
                </a:solidFill>
                <a:latin typeface="Roboto Black"/>
                <a:cs typeface="Roboto Black"/>
              </a:rPr>
              <a:t>THE CONVERSION DETAILS</a:t>
            </a:r>
          </a:p>
          <a:p>
            <a:pPr algn="r"/>
            <a:r>
              <a:rPr lang="en-US" sz="2400" dirty="0" smtClean="0">
                <a:latin typeface="Roboto Regular"/>
                <a:cs typeface="Roboto Regular"/>
              </a:rPr>
              <a:t>How we do it? What’s the cost and the process?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560673" y="9356910"/>
            <a:ext cx="93889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4"/>
                </a:solidFill>
                <a:latin typeface="Roboto Black"/>
                <a:cs typeface="Roboto Black"/>
              </a:rPr>
              <a:t>OTHER ANTI-SUCKS (CONVERSIONS) WE’VE DONE</a:t>
            </a:r>
            <a:endParaRPr lang="bg-BG" sz="4000" dirty="0" smtClean="0">
              <a:solidFill>
                <a:schemeClr val="accent4"/>
              </a:solidFill>
              <a:latin typeface="Roboto Black"/>
              <a:cs typeface="Roboto Black"/>
            </a:endParaRPr>
          </a:p>
          <a:p>
            <a:r>
              <a:rPr lang="en-US" sz="2400" dirty="0" smtClean="0">
                <a:latin typeface="Roboto Regular"/>
                <a:cs typeface="Roboto Regular"/>
              </a:rPr>
              <a:t>Our previous EV conversions projects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4690" y="11730836"/>
            <a:ext cx="4217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5"/>
                </a:solidFill>
                <a:latin typeface="Roboto Black"/>
                <a:cs typeface="Roboto Black"/>
              </a:rPr>
              <a:t>CALL OR EMAIL</a:t>
            </a:r>
            <a:endParaRPr lang="en-US" sz="2400" dirty="0" smtClean="0">
              <a:latin typeface="Roboto Regular"/>
              <a:cs typeface="Roboto Regular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967074" y="9569443"/>
            <a:ext cx="512554" cy="512554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1967074" y="11780871"/>
            <a:ext cx="512554" cy="512554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716D-6579-E840-A866-65A32A51B07B}" type="slidenum">
              <a:rPr lang="en-US" smtClean="0"/>
              <a:t>2</a:t>
            </a:fld>
            <a:endParaRPr lang="en-US" dirty="0"/>
          </a:p>
        </p:txBody>
      </p:sp>
      <p:sp>
        <p:nvSpPr>
          <p:cNvPr id="37" name="AutoShape 39"/>
          <p:cNvSpPr>
            <a:spLocks/>
          </p:cNvSpPr>
          <p:nvPr/>
        </p:nvSpPr>
        <p:spPr bwMode="auto">
          <a:xfrm>
            <a:off x="12792172" y="5300750"/>
            <a:ext cx="596895" cy="542773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965231" y="5298567"/>
            <a:ext cx="512554" cy="512554"/>
          </a:xfrm>
          <a:prstGeom prst="ellipse">
            <a:avLst/>
          </a:prstGeom>
          <a:solidFill>
            <a:schemeClr val="bg2"/>
          </a:solidFill>
          <a:ln w="571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560673" y="5033528"/>
            <a:ext cx="6860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Roboto Black"/>
                <a:cs typeface="Roboto Black"/>
              </a:rPr>
              <a:t>MAKING IT NOT SUCK</a:t>
            </a:r>
          </a:p>
          <a:p>
            <a:r>
              <a:rPr lang="en-US" sz="2400" dirty="0" smtClean="0">
                <a:latin typeface="Roboto Regular"/>
                <a:cs typeface="Roboto Regular"/>
              </a:rPr>
              <a:t>Converting it to electric – matching the name</a:t>
            </a:r>
          </a:p>
        </p:txBody>
      </p:sp>
      <p:sp>
        <p:nvSpPr>
          <p:cNvPr id="27" name="AutoShape 105"/>
          <p:cNvSpPr>
            <a:spLocks/>
          </p:cNvSpPr>
          <p:nvPr/>
        </p:nvSpPr>
        <p:spPr bwMode="auto">
          <a:xfrm>
            <a:off x="11102255" y="3214510"/>
            <a:ext cx="596895" cy="599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9" name="AutoShape 105"/>
          <p:cNvSpPr>
            <a:spLocks/>
          </p:cNvSpPr>
          <p:nvPr/>
        </p:nvSpPr>
        <p:spPr bwMode="auto">
          <a:xfrm rot="2700000">
            <a:off x="12810595" y="9525997"/>
            <a:ext cx="596895" cy="5994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0" name="Freeform 215"/>
          <p:cNvSpPr>
            <a:spLocks noChangeArrowheads="1"/>
          </p:cNvSpPr>
          <p:nvPr/>
        </p:nvSpPr>
        <p:spPr bwMode="auto">
          <a:xfrm>
            <a:off x="5812116" y="11694978"/>
            <a:ext cx="416272" cy="781219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1" name="AutoShape 81"/>
          <p:cNvSpPr>
            <a:spLocks/>
          </p:cNvSpPr>
          <p:nvPr/>
        </p:nvSpPr>
        <p:spPr bwMode="auto">
          <a:xfrm>
            <a:off x="11012022" y="11833747"/>
            <a:ext cx="652781" cy="4782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 defTabSz="342528">
              <a:defRPr/>
            </a:pPr>
            <a:endParaRPr lang="es-ES" sz="2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2" name="Freeform 102"/>
          <p:cNvSpPr>
            <a:spLocks noChangeArrowheads="1"/>
          </p:cNvSpPr>
          <p:nvPr/>
        </p:nvSpPr>
        <p:spPr bwMode="auto">
          <a:xfrm>
            <a:off x="11044883" y="7321413"/>
            <a:ext cx="729283" cy="65183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7" grpId="0" animBg="1"/>
      <p:bldP spid="18" grpId="0"/>
      <p:bldP spid="20" grpId="0"/>
      <p:bldP spid="21" grpId="0"/>
      <p:bldP spid="24" grpId="0" animBg="1"/>
      <p:bldP spid="25" grpId="0" animBg="1"/>
      <p:bldP spid="37" grpId="0" animBg="1"/>
      <p:bldP spid="19" grpId="0" animBg="1"/>
      <p:bldP spid="22" grpId="0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 rot="16200000">
            <a:off x="9175173" y="-6874828"/>
            <a:ext cx="6012484" cy="24387175"/>
          </a:xfrm>
          <a:prstGeom prst="rect">
            <a:avLst/>
          </a:prstGeom>
          <a:gradFill flip="none" rotWithShape="1">
            <a:gsLst>
              <a:gs pos="0">
                <a:srgbClr val="28384C">
                  <a:alpha val="93000"/>
                </a:srgbClr>
              </a:gs>
              <a:gs pos="100000">
                <a:srgbClr val="28384C">
                  <a:alpha val="64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96516" y="2710808"/>
            <a:ext cx="81758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dirty="0" smtClean="0">
                <a:solidFill>
                  <a:schemeClr val="bg1"/>
                </a:solidFill>
                <a:latin typeface="Roboto Black"/>
                <a:cs typeface="Roboto Black"/>
              </a:rPr>
              <a:t>ABOUT US</a:t>
            </a:r>
            <a:endParaRPr lang="en-US" sz="16600" dirty="0" smtClean="0">
              <a:solidFill>
                <a:schemeClr val="bg1"/>
              </a:solidFill>
              <a:latin typeface="Roboto Black"/>
              <a:cs typeface="Roboto Black"/>
            </a:endParaRPr>
          </a:p>
        </p:txBody>
      </p:sp>
      <p:pic>
        <p:nvPicPr>
          <p:cNvPr id="15" name="Контейнер за картина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142" y="8325002"/>
            <a:ext cx="17883452" cy="5390998"/>
          </a:xfrm>
        </p:spPr>
      </p:pic>
      <p:sp>
        <p:nvSpPr>
          <p:cNvPr id="3" name="Oval 2"/>
          <p:cNvSpPr/>
          <p:nvPr/>
        </p:nvSpPr>
        <p:spPr>
          <a:xfrm>
            <a:off x="10782265" y="7131498"/>
            <a:ext cx="2315221" cy="231522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7"/>
          <p:cNvSpPr txBox="1"/>
          <p:nvPr/>
        </p:nvSpPr>
        <p:spPr>
          <a:xfrm>
            <a:off x="1308847" y="4469919"/>
            <a:ext cx="21288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bg-BG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/>
                <a:cs typeface="Roboto Black"/>
              </a:rPr>
              <a:t>„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/>
                <a:cs typeface="Roboto Black"/>
              </a:rPr>
              <a:t>ELEKTROMOBILI BG</a:t>
            </a:r>
            <a:r>
              <a:rPr lang="bg-BG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/>
                <a:cs typeface="Roboto Black"/>
              </a:rPr>
              <a:t>“</a:t>
            </a:r>
            <a:r>
              <a:rPr lang="bg-BG" sz="3200" dirty="0" smtClean="0">
                <a:solidFill>
                  <a:schemeClr val="bg1"/>
                </a:solidFill>
                <a:latin typeface="Roboto Black"/>
                <a:cs typeface="Roboto Black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Roboto Black"/>
                <a:cs typeface="Roboto Black"/>
              </a:rPr>
              <a:t>(means ELECTRIC VEHICLES BG) was</a:t>
            </a:r>
            <a:r>
              <a:rPr lang="bg-BG" sz="3200" dirty="0" smtClean="0">
                <a:solidFill>
                  <a:schemeClr val="bg1"/>
                </a:solidFill>
                <a:latin typeface="Roboto Black"/>
                <a:cs typeface="Roboto Black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Roboto Black"/>
                <a:cs typeface="Roboto Black"/>
              </a:rPr>
              <a:t>founded to support the development of electric mobility </a:t>
            </a:r>
            <a:r>
              <a:rPr lang="en-US" sz="3200" dirty="0">
                <a:solidFill>
                  <a:schemeClr val="bg1"/>
                </a:solidFill>
                <a:latin typeface="Roboto Black"/>
                <a:cs typeface="Roboto Black"/>
              </a:rPr>
              <a:t>by </a:t>
            </a:r>
            <a:r>
              <a:rPr lang="en-US" sz="3200" dirty="0" smtClean="0">
                <a:solidFill>
                  <a:schemeClr val="bg1"/>
                </a:solidFill>
                <a:latin typeface="Roboto Black"/>
                <a:cs typeface="Roboto Black"/>
              </a:rPr>
              <a:t>creating handful of EV websites, producing </a:t>
            </a:r>
            <a:r>
              <a:rPr lang="en-US" sz="3200" dirty="0">
                <a:solidFill>
                  <a:schemeClr val="bg1"/>
                </a:solidFill>
                <a:latin typeface="Roboto Black"/>
                <a:cs typeface="Roboto Black"/>
              </a:rPr>
              <a:t>EV charging stations and EV conversions</a:t>
            </a:r>
            <a:r>
              <a:rPr lang="en-US" sz="4000" dirty="0" smtClean="0">
                <a:solidFill>
                  <a:schemeClr val="bg1"/>
                </a:solidFill>
              </a:rPr>
              <a:t>, as well as promoting energy efficiency and eco tourism</a:t>
            </a:r>
            <a:r>
              <a:rPr lang="bg-BG" sz="4000" dirty="0" smtClean="0">
                <a:solidFill>
                  <a:schemeClr val="bg1"/>
                </a:solidFill>
              </a:rPr>
              <a:t>.</a:t>
            </a:r>
            <a:r>
              <a:rPr lang="en-US" sz="4000" dirty="0" smtClean="0">
                <a:solidFill>
                  <a:schemeClr val="bg1"/>
                </a:solidFill>
              </a:rPr>
              <a:t> More about us later.</a:t>
            </a:r>
          </a:p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Now on to the project.</a:t>
            </a:r>
            <a:endParaRPr lang="en-US" sz="4000" dirty="0" smtClean="0">
              <a:solidFill>
                <a:schemeClr val="bg1"/>
              </a:solidFill>
              <a:latin typeface="Roboto Black"/>
              <a:cs typeface="Roboto Black"/>
            </a:endParaRPr>
          </a:p>
        </p:txBody>
      </p:sp>
      <p:sp>
        <p:nvSpPr>
          <p:cNvPr id="11" name="Freeform 47"/>
          <p:cNvSpPr>
            <a:spLocks noChangeArrowheads="1"/>
          </p:cNvSpPr>
          <p:nvPr/>
        </p:nvSpPr>
        <p:spPr bwMode="auto">
          <a:xfrm>
            <a:off x="11231634" y="7657262"/>
            <a:ext cx="1349079" cy="1181938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/>
        </p:nvSpPr>
        <p:spPr>
          <a:xfrm>
            <a:off x="22131894" y="1313704"/>
            <a:ext cx="465208" cy="51509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30716D-6579-E840-A866-65A32A51B07B}" type="slidenum">
              <a:rPr lang="en-US" sz="2400" smtClean="0">
                <a:solidFill>
                  <a:schemeClr val="bg1"/>
                </a:solidFill>
                <a:latin typeface="Roboto Regular"/>
              </a:rPr>
              <a:pPr/>
              <a:t>3</a:t>
            </a:fld>
            <a:endParaRPr lang="en-US" sz="2400" dirty="0">
              <a:solidFill>
                <a:schemeClr val="bg1"/>
              </a:solidFill>
              <a:latin typeface="Roboto Regular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775136" y="968500"/>
            <a:ext cx="1728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THE TEAM THAT MAKES IT ELECTRIC</a:t>
            </a:r>
          </a:p>
        </p:txBody>
      </p:sp>
    </p:spTree>
    <p:extLst>
      <p:ext uri="{BB962C8B-B14F-4D97-AF65-F5344CB8AC3E}">
        <p14:creationId xmlns:p14="http://schemas.microsoft.com/office/powerpoint/2010/main" val="36381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6" grpId="0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1775136" y="4486950"/>
            <a:ext cx="20909790" cy="151939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accent6"/>
              </a:solidFill>
            </a:endParaRPr>
          </a:p>
        </p:txBody>
      </p:sp>
      <p:sp>
        <p:nvSpPr>
          <p:cNvPr id="36" name="Freeform 2"/>
          <p:cNvSpPr>
            <a:spLocks noChangeArrowheads="1"/>
          </p:cNvSpPr>
          <p:nvPr/>
        </p:nvSpPr>
        <p:spPr bwMode="auto">
          <a:xfrm>
            <a:off x="2380800" y="7784333"/>
            <a:ext cx="5683239" cy="1971199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243852" tIns="121926" rIns="243852" bIns="121926" anchor="ctr"/>
          <a:lstStyle/>
          <a:p>
            <a:endParaRPr lang="en-US"/>
          </a:p>
        </p:txBody>
      </p:sp>
      <p:sp>
        <p:nvSpPr>
          <p:cNvPr id="20" name="Freeform 1"/>
          <p:cNvSpPr>
            <a:spLocks noChangeArrowheads="1"/>
          </p:cNvSpPr>
          <p:nvPr/>
        </p:nvSpPr>
        <p:spPr bwMode="auto">
          <a:xfrm>
            <a:off x="7083320" y="7787992"/>
            <a:ext cx="5683239" cy="1971199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243852" tIns="121926" rIns="243852" bIns="121926" anchor="ctr"/>
          <a:lstStyle/>
          <a:p>
            <a:endParaRPr lang="en-US"/>
          </a:p>
        </p:txBody>
      </p:sp>
      <p:sp>
        <p:nvSpPr>
          <p:cNvPr id="21" name="Freeform 2"/>
          <p:cNvSpPr>
            <a:spLocks noChangeArrowheads="1"/>
          </p:cNvSpPr>
          <p:nvPr/>
        </p:nvSpPr>
        <p:spPr bwMode="auto">
          <a:xfrm>
            <a:off x="11790815" y="7787992"/>
            <a:ext cx="5683239" cy="1971199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243852" tIns="121926" rIns="243852" bIns="121926" anchor="ctr"/>
          <a:lstStyle/>
          <a:p>
            <a:endParaRPr lang="en-US"/>
          </a:p>
        </p:txBody>
      </p:sp>
      <p:sp>
        <p:nvSpPr>
          <p:cNvPr id="29" name="Freeform 1"/>
          <p:cNvSpPr>
            <a:spLocks noChangeArrowheads="1"/>
          </p:cNvSpPr>
          <p:nvPr/>
        </p:nvSpPr>
        <p:spPr bwMode="auto">
          <a:xfrm>
            <a:off x="16513337" y="7787992"/>
            <a:ext cx="5683239" cy="1971199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243852" tIns="121926" rIns="243852" bIns="121926" anchor="ctr"/>
          <a:lstStyle/>
          <a:p>
            <a:endParaRPr lang="en-US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7250390" y="9871396"/>
            <a:ext cx="4641355" cy="3234974"/>
          </a:xfrm>
          <a:prstGeom prst="rect">
            <a:avLst/>
          </a:prstGeom>
        </p:spPr>
        <p:txBody>
          <a:bodyPr vert="horz" lIns="243852" tIns="121926" rIns="243852" bIns="12192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900" b="1" dirty="0" smtClean="0">
                <a:latin typeface="Roboto Regular"/>
                <a:cs typeface="Roboto Regular"/>
              </a:rPr>
              <a:t>PREPARATION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Roboto Light"/>
                <a:cs typeface="Roboto Light"/>
              </a:rPr>
              <a:t>Here we start removing the engine, prepare the car for the </a:t>
            </a:r>
            <a:r>
              <a:rPr lang="en-US" sz="2600" dirty="0">
                <a:latin typeface="Roboto Light"/>
                <a:cs typeface="Roboto Light"/>
              </a:rPr>
              <a:t>conversion </a:t>
            </a:r>
            <a:r>
              <a:rPr lang="en-US" sz="2600" dirty="0" smtClean="0">
                <a:latin typeface="Roboto Light"/>
                <a:cs typeface="Roboto Light"/>
              </a:rPr>
              <a:t>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Roboto Light"/>
                <a:cs typeface="Roboto Light"/>
              </a:rPr>
              <a:t>order </a:t>
            </a:r>
            <a:r>
              <a:rPr lang="en-US" sz="2600" dirty="0">
                <a:latin typeface="Roboto Light"/>
                <a:cs typeface="Roboto Light"/>
              </a:rPr>
              <a:t>EV </a:t>
            </a:r>
            <a:r>
              <a:rPr lang="en-US" sz="2600" dirty="0" smtClean="0">
                <a:latin typeface="Roboto Light"/>
                <a:cs typeface="Roboto Light"/>
              </a:rPr>
              <a:t>components.</a:t>
            </a:r>
            <a:endParaRPr lang="en-US" sz="2600" dirty="0">
              <a:latin typeface="Roboto Light"/>
              <a:cs typeface="Roboto Light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1790815" y="9871394"/>
            <a:ext cx="4722522" cy="3234975"/>
          </a:xfrm>
          <a:prstGeom prst="rect">
            <a:avLst/>
          </a:prstGeom>
        </p:spPr>
        <p:txBody>
          <a:bodyPr vert="horz" lIns="243852" tIns="121926" rIns="243852" bIns="12192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900" b="1" dirty="0" smtClean="0">
                <a:latin typeface="Roboto Regular"/>
                <a:cs typeface="Roboto Regular"/>
              </a:rPr>
              <a:t>CONVERSION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Roboto Light"/>
                <a:cs typeface="Roboto Light"/>
              </a:rPr>
              <a:t>Time to do the magic with our professional EV conversion and test the new system in our facility.</a:t>
            </a:r>
            <a:endParaRPr lang="en-US" sz="2600" dirty="0">
              <a:latin typeface="Roboto Light"/>
              <a:cs typeface="Roboto Light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6762265" y="9871395"/>
            <a:ext cx="5011552" cy="3234975"/>
          </a:xfrm>
          <a:prstGeom prst="rect">
            <a:avLst/>
          </a:prstGeom>
        </p:spPr>
        <p:txBody>
          <a:bodyPr vert="horz" lIns="243852" tIns="121926" rIns="243852" bIns="12192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>
                <a:latin typeface="Roboto Regular"/>
                <a:cs typeface="Roboto Regular"/>
              </a:rPr>
              <a:t>CERTIFICATION AND REGISTRATION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Roboto Light"/>
                <a:cs typeface="Roboto Light"/>
              </a:rPr>
              <a:t>Finally, official tech check, certification and registration of the electric Buick Electra</a:t>
            </a:r>
            <a:r>
              <a:rPr lang="bg-BG" sz="2600" dirty="0" smtClean="0">
                <a:latin typeface="Roboto Light"/>
                <a:cs typeface="Roboto Light"/>
              </a:rPr>
              <a:t>.</a:t>
            </a:r>
            <a:endParaRPr lang="en-US" sz="2600" dirty="0">
              <a:latin typeface="Roboto Light"/>
              <a:cs typeface="Roboto Light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026377" y="9856256"/>
            <a:ext cx="5333741" cy="3234974"/>
          </a:xfrm>
          <a:prstGeom prst="rect">
            <a:avLst/>
          </a:prstGeom>
        </p:spPr>
        <p:txBody>
          <a:bodyPr vert="horz" lIns="243852" tIns="121926" rIns="243852" bIns="121926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900" b="1" dirty="0" smtClean="0">
                <a:latin typeface="Roboto Regular"/>
                <a:cs typeface="Roboto Regular"/>
              </a:rPr>
              <a:t>EV CONVERSION (1 CAR)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900" b="1" u="sng" dirty="0" smtClean="0">
                <a:solidFill>
                  <a:schemeClr val="tx2"/>
                </a:solidFill>
                <a:latin typeface="Roboto Light"/>
                <a:cs typeface="Roboto Light"/>
              </a:rPr>
              <a:t>€64</a:t>
            </a:r>
            <a:r>
              <a:rPr lang="bg-BG" sz="2900" b="1" u="sng" dirty="0" smtClean="0">
                <a:solidFill>
                  <a:schemeClr val="tx2"/>
                </a:solidFill>
                <a:latin typeface="Roboto Light"/>
                <a:cs typeface="Roboto Light"/>
              </a:rPr>
              <a:t>,500</a:t>
            </a:r>
            <a:r>
              <a:rPr lang="en-US" sz="2900" b="1" u="sng" dirty="0" smtClean="0">
                <a:solidFill>
                  <a:schemeClr val="tx2"/>
                </a:solidFill>
                <a:latin typeface="Roboto Light"/>
                <a:cs typeface="Roboto Light"/>
              </a:rPr>
              <a:t> incl. 20% VAT</a:t>
            </a:r>
            <a:endParaRPr lang="bg-BG" sz="2900" b="1" u="sng" dirty="0" smtClean="0">
              <a:solidFill>
                <a:schemeClr val="tx2"/>
              </a:solidFill>
              <a:latin typeface="Roboto Light"/>
              <a:cs typeface="Roboto Ligh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dirty="0" smtClean="0">
                <a:latin typeface="Roboto Light"/>
                <a:cs typeface="Roboto Light"/>
              </a:rPr>
              <a:t>This is our project cost to electrify 1 (one) Buick Electra: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600" dirty="0" smtClean="0">
                <a:latin typeface="Roboto Light"/>
                <a:cs typeface="Roboto Light"/>
              </a:rPr>
              <a:t>70 kWh battery, 100 kW motor, 22 kW onboard charger.</a:t>
            </a:r>
            <a:endParaRPr lang="en-US" sz="2600" dirty="0">
              <a:latin typeface="Roboto Light"/>
              <a:cs typeface="Roboto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5136" y="968500"/>
            <a:ext cx="1728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THE CONVERSION DETAILS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716D-6579-E840-A866-65A32A51B07B}" type="slidenum">
              <a:rPr lang="en-US" smtClean="0"/>
              <a:t>4</a:t>
            </a:fld>
            <a:endParaRPr lang="en-US"/>
          </a:p>
        </p:txBody>
      </p:sp>
      <p:sp>
        <p:nvSpPr>
          <p:cNvPr id="24" name="Title 20"/>
          <p:cNvSpPr txBox="1">
            <a:spLocks/>
          </p:cNvSpPr>
          <p:nvPr/>
        </p:nvSpPr>
        <p:spPr>
          <a:xfrm>
            <a:off x="1665827" y="3210974"/>
            <a:ext cx="21019099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/>
            <a:r>
              <a:rPr lang="en-US" sz="2800" dirty="0" smtClean="0">
                <a:solidFill>
                  <a:schemeClr val="tx1"/>
                </a:solidFill>
                <a:latin typeface="Roboto Light"/>
                <a:cs typeface="Roboto Light"/>
              </a:rPr>
              <a:t>EV Conversion is turning a conventional </a:t>
            </a:r>
            <a:r>
              <a:rPr lang="en-US" sz="2800" b="1" dirty="0" smtClean="0">
                <a:solidFill>
                  <a:schemeClr val="tx1"/>
                </a:solidFill>
                <a:latin typeface="Roboto Light"/>
                <a:cs typeface="Roboto Light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Roboto Light"/>
                <a:cs typeface="Roboto Light"/>
              </a:rPr>
              <a:t>nternal </a:t>
            </a:r>
            <a:r>
              <a:rPr lang="en-US" sz="2800" b="1" dirty="0" smtClean="0">
                <a:solidFill>
                  <a:schemeClr val="tx1"/>
                </a:solidFill>
                <a:latin typeface="Roboto Light"/>
                <a:cs typeface="Roboto Light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Roboto Light"/>
                <a:cs typeface="Roboto Light"/>
              </a:rPr>
              <a:t>ombustion </a:t>
            </a:r>
            <a:r>
              <a:rPr lang="en-US" sz="2800" b="1" dirty="0" smtClean="0">
                <a:solidFill>
                  <a:schemeClr val="tx1"/>
                </a:solidFill>
                <a:latin typeface="Roboto Light"/>
                <a:cs typeface="Roboto Light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Roboto Light"/>
                <a:cs typeface="Roboto Light"/>
              </a:rPr>
              <a:t>ngine car into an electric one</a:t>
            </a:r>
            <a:r>
              <a:rPr lang="bg-BG" sz="2800" dirty="0" smtClean="0">
                <a:solidFill>
                  <a:schemeClr val="tx1"/>
                </a:solidFill>
                <a:latin typeface="Roboto Light"/>
                <a:cs typeface="Roboto Light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Roboto Light"/>
                <a:cs typeface="Roboto Light"/>
              </a:rPr>
              <a:t>You get rid of the engine, the exhaust plus all the other related parts and systems that you don’t need, and put inside an electric motor, battery and some controllers</a:t>
            </a:r>
            <a:r>
              <a:rPr lang="bg-BG" sz="2800" dirty="0" smtClean="0">
                <a:solidFill>
                  <a:schemeClr val="tx1"/>
                </a:solidFill>
                <a:latin typeface="Roboto Light"/>
                <a:cs typeface="Roboto Light"/>
              </a:rPr>
              <a:t>.</a:t>
            </a:r>
            <a:endParaRPr lang="en-US" sz="2800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1665826" y="2397890"/>
            <a:ext cx="17160056" cy="8125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600" u="sng" dirty="0" smtClean="0">
                <a:solidFill>
                  <a:schemeClr val="accent3"/>
                </a:solidFill>
                <a:latin typeface="Roboto Light"/>
                <a:cs typeface="Roboto Light"/>
              </a:rPr>
              <a:t>1. WHAT IS AN ELECTRIC VEHICLE CONVERSION?</a:t>
            </a:r>
            <a:endParaRPr lang="en-US" sz="3600" u="sng" dirty="0">
              <a:solidFill>
                <a:schemeClr val="accent3"/>
              </a:solidFill>
              <a:latin typeface="Roboto Light"/>
              <a:cs typeface="Roboto Light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775137" y="4576595"/>
            <a:ext cx="209097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Roboto Light"/>
                <a:cs typeface="Roboto Light"/>
              </a:rPr>
              <a:t>2. WHY WE’RE DOING IT?</a:t>
            </a:r>
            <a:r>
              <a:rPr lang="bg-BG" sz="2000" dirty="0" smtClean="0">
                <a:solidFill>
                  <a:schemeClr val="bg1"/>
                </a:solidFill>
                <a:latin typeface="Roboto Light"/>
                <a:cs typeface="Roboto Ligh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Roboto Light"/>
                <a:cs typeface="Roboto Ligh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Roboto Light"/>
                <a:cs typeface="Roboto Light"/>
              </a:rPr>
              <a:t>To </a:t>
            </a:r>
            <a:r>
              <a:rPr lang="en-US" sz="2800" dirty="0">
                <a:solidFill>
                  <a:schemeClr val="bg1"/>
                </a:solidFill>
                <a:latin typeface="Roboto Light"/>
                <a:cs typeface="Roboto Light"/>
              </a:rPr>
              <a:t>get rid of the “SUCK”! And what sucks is all those clumsy, smelly, thirsty old engines. They are a </a:t>
            </a:r>
            <a:r>
              <a:rPr lang="en-US" sz="2800" dirty="0" smtClean="0">
                <a:solidFill>
                  <a:schemeClr val="bg1"/>
                </a:solidFill>
                <a:latin typeface="Roboto Light"/>
                <a:cs typeface="Roboto Light"/>
              </a:rPr>
              <a:t>problem. </a:t>
            </a:r>
            <a:r>
              <a:rPr lang="en-US" sz="2800" dirty="0">
                <a:solidFill>
                  <a:schemeClr val="bg1"/>
                </a:solidFill>
                <a:latin typeface="Roboto Light"/>
                <a:cs typeface="Roboto Light"/>
              </a:rPr>
              <a:t>And we found a beautiful </a:t>
            </a:r>
            <a:r>
              <a:rPr lang="en-US" sz="2800" dirty="0" smtClean="0">
                <a:solidFill>
                  <a:schemeClr val="bg1"/>
                </a:solidFill>
                <a:latin typeface="Roboto Light"/>
                <a:cs typeface="Roboto Light"/>
              </a:rPr>
              <a:t>solution </a:t>
            </a:r>
            <a:r>
              <a:rPr lang="en-US" sz="2800" dirty="0">
                <a:solidFill>
                  <a:schemeClr val="bg1"/>
                </a:solidFill>
                <a:latin typeface="Roboto Light"/>
                <a:cs typeface="Roboto Light"/>
              </a:rPr>
              <a:t>– WE TURN N</a:t>
            </a:r>
            <a:r>
              <a:rPr lang="en-US" sz="2800" b="1" i="1" dirty="0">
                <a:solidFill>
                  <a:schemeClr val="bg1"/>
                </a:solidFill>
                <a:latin typeface="Roboto Light"/>
                <a:cs typeface="Roboto Light"/>
              </a:rPr>
              <a:t>ICE</a:t>
            </a:r>
            <a:r>
              <a:rPr lang="en-US" sz="2800" dirty="0">
                <a:solidFill>
                  <a:schemeClr val="bg1"/>
                </a:solidFill>
                <a:latin typeface="Roboto Light"/>
                <a:cs typeface="Roboto Light"/>
              </a:rPr>
              <a:t> CARS INTO ELECTRICS. We bring the FUN back</a:t>
            </a:r>
            <a:r>
              <a:rPr lang="en-US" sz="2800" dirty="0" smtClean="0">
                <a:solidFill>
                  <a:schemeClr val="bg1"/>
                </a:solidFill>
                <a:latin typeface="Roboto Light"/>
                <a:cs typeface="Roboto Light"/>
              </a:rPr>
              <a:t>!</a:t>
            </a:r>
            <a:endParaRPr lang="bg-BG" sz="2400" b="1" dirty="0">
              <a:solidFill>
                <a:schemeClr val="bg1"/>
              </a:solidFill>
            </a:endParaRPr>
          </a:p>
        </p:txBody>
      </p:sp>
      <p:sp>
        <p:nvSpPr>
          <p:cNvPr id="28" name="Title 20"/>
          <p:cNvSpPr txBox="1">
            <a:spLocks/>
          </p:cNvSpPr>
          <p:nvPr/>
        </p:nvSpPr>
        <p:spPr>
          <a:xfrm>
            <a:off x="2239518" y="6112583"/>
            <a:ext cx="10006265" cy="137268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600" u="sng" dirty="0" smtClean="0">
                <a:solidFill>
                  <a:schemeClr val="accent3"/>
                </a:solidFill>
                <a:latin typeface="Roboto Light"/>
                <a:cs typeface="Roboto Light"/>
              </a:rPr>
              <a:t>3. WHAT’S THE COST AND HOW IT’S DONE? </a:t>
            </a:r>
            <a:r>
              <a:rPr lang="en-US" sz="2800" u="sng" dirty="0" smtClean="0">
                <a:solidFill>
                  <a:schemeClr val="accent3"/>
                </a:solidFill>
                <a:latin typeface="Roboto Light"/>
                <a:cs typeface="Roboto Light"/>
              </a:rPr>
              <a:t>(FOR TOTAL PROJECT COST PLEASE SEE NEXT PAGE)</a:t>
            </a:r>
            <a:endParaRPr lang="en-US" sz="3600" u="sng" dirty="0">
              <a:solidFill>
                <a:schemeClr val="accent3"/>
              </a:solidFill>
              <a:latin typeface="Roboto Light"/>
              <a:cs typeface="Roboto Light"/>
            </a:endParaRPr>
          </a:p>
        </p:txBody>
      </p:sp>
      <p:sp>
        <p:nvSpPr>
          <p:cNvPr id="33" name="Freeform 102"/>
          <p:cNvSpPr>
            <a:spLocks noChangeArrowheads="1"/>
          </p:cNvSpPr>
          <p:nvPr/>
        </p:nvSpPr>
        <p:spPr bwMode="auto">
          <a:xfrm>
            <a:off x="9252871" y="8003646"/>
            <a:ext cx="1566708" cy="1400324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5" descr="C:\Users\menigold\Desktop\che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933" y="7984366"/>
            <a:ext cx="1447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enigold\Desktop\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664" y="7991468"/>
            <a:ext cx="82867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menigold\Desktop\eu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90" y="7991467"/>
            <a:ext cx="1384759" cy="15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етоъгълник 9"/>
          <p:cNvSpPr/>
          <p:nvPr/>
        </p:nvSpPr>
        <p:spPr>
          <a:xfrm>
            <a:off x="2380800" y="7787992"/>
            <a:ext cx="1312653" cy="1971199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Правоъгълник 22"/>
          <p:cNvSpPr/>
          <p:nvPr/>
        </p:nvSpPr>
        <p:spPr>
          <a:xfrm>
            <a:off x="7485655" y="12725513"/>
            <a:ext cx="8812180" cy="73280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EV conversion time: 3 months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5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" grpId="0" animBg="1"/>
      <p:bldP spid="21" grpId="0" animBg="1"/>
      <p:bldP spid="29" grpId="0" animBg="1"/>
      <p:bldP spid="32" grpId="0"/>
      <p:bldP spid="16" grpId="0"/>
      <p:bldP spid="17" grpId="0"/>
      <p:bldP spid="18" grpId="0"/>
      <p:bldP spid="19" grpId="0"/>
      <p:bldP spid="24" grpId="0"/>
      <p:bldP spid="25" grpId="0"/>
      <p:bldP spid="28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menigold\Electra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80" y="3724846"/>
            <a:ext cx="9334869" cy="70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iPhone6_mockup_front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176" y="1902566"/>
            <a:ext cx="7823412" cy="12237255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3773088" y="3706917"/>
            <a:ext cx="5529919" cy="2160286"/>
            <a:chOff x="3619682" y="4572000"/>
            <a:chExt cx="7520343" cy="2160286"/>
          </a:xfrm>
        </p:grpSpPr>
        <p:sp>
          <p:nvSpPr>
            <p:cNvPr id="88" name="TextBox 87"/>
            <p:cNvSpPr txBox="1"/>
            <p:nvPr/>
          </p:nvSpPr>
          <p:spPr>
            <a:xfrm>
              <a:off x="3619682" y="4572000"/>
              <a:ext cx="5668852" cy="554008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r>
                <a:rPr lang="en-US" sz="2400" b="1" dirty="0" smtClean="0">
                  <a:latin typeface="Roboto Regular"/>
                  <a:cs typeface="Roboto Regular"/>
                </a:rPr>
                <a:t>2 x 1975 BUICK ELECTRA</a:t>
              </a:r>
              <a:endParaRPr lang="id-ID" sz="2400" b="1" dirty="0">
                <a:latin typeface="Roboto Regular"/>
                <a:cs typeface="Roboto Regular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626206" y="5070282"/>
              <a:ext cx="7513819" cy="1662004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fr-FR" sz="2400" dirty="0" smtClean="0">
                  <a:latin typeface="Roboto Light"/>
                  <a:cs typeface="Roboto Light"/>
                </a:rPr>
                <a:t>Professionally converted to Electric Vehicles for eco and wine tourism business.</a:t>
              </a:r>
              <a:endParaRPr lang="en-US" sz="2400" dirty="0">
                <a:latin typeface="Roboto Light"/>
                <a:cs typeface="Roboto Light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2023690" y="3724846"/>
            <a:ext cx="1388351" cy="13881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2057978" y="6035325"/>
            <a:ext cx="1388351" cy="13881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2057977" y="8252135"/>
            <a:ext cx="1388351" cy="13881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720272" y="5997738"/>
            <a:ext cx="6176921" cy="1816354"/>
            <a:chOff x="-461607" y="4572000"/>
            <a:chExt cx="12037074" cy="1816354"/>
          </a:xfrm>
        </p:grpSpPr>
        <p:sp>
          <p:nvSpPr>
            <p:cNvPr id="100" name="TextBox 99"/>
            <p:cNvSpPr txBox="1"/>
            <p:nvPr/>
          </p:nvSpPr>
          <p:spPr>
            <a:xfrm>
              <a:off x="-403034" y="4572000"/>
              <a:ext cx="9393050" cy="554008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r>
                <a:rPr lang="en-US" sz="2400" b="1" dirty="0" smtClean="0">
                  <a:latin typeface="Roboto Regular"/>
                  <a:cs typeface="Roboto Regular"/>
                </a:rPr>
                <a:t>20 x EV CHARGING STATIONS</a:t>
              </a:r>
              <a:endParaRPr lang="id-ID" sz="2400" b="1" dirty="0">
                <a:latin typeface="Roboto Regular"/>
                <a:cs typeface="Roboto Regular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-461607" y="5095682"/>
              <a:ext cx="12037074" cy="1292672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fr-FR" sz="2400" dirty="0" smtClean="0">
                  <a:latin typeface="Roboto Light"/>
                  <a:cs typeface="Roboto Light"/>
                </a:rPr>
                <a:t>Installed at key locations around Bulgaria to enable tavelling to even the most remote wineries and bio food producers.</a:t>
              </a:r>
              <a:endParaRPr lang="en-US" sz="2400" dirty="0">
                <a:latin typeface="Roboto Light"/>
                <a:cs typeface="Roboto Light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177843" y="8196811"/>
            <a:ext cx="7689126" cy="1855031"/>
            <a:chOff x="-469671" y="4572000"/>
            <a:chExt cx="12101238" cy="1855031"/>
          </a:xfrm>
        </p:grpSpPr>
        <p:sp>
          <p:nvSpPr>
            <p:cNvPr id="103" name="TextBox 102"/>
            <p:cNvSpPr txBox="1"/>
            <p:nvPr/>
          </p:nvSpPr>
          <p:spPr>
            <a:xfrm>
              <a:off x="-469671" y="4572000"/>
              <a:ext cx="12021292" cy="554008"/>
            </a:xfrm>
            <a:prstGeom prst="rect">
              <a:avLst/>
            </a:prstGeom>
            <a:noFill/>
          </p:spPr>
          <p:txBody>
            <a:bodyPr wrap="none" lIns="182889" tIns="91445" rIns="182889" bIns="91445" rtlCol="0">
              <a:spAutoFit/>
            </a:bodyPr>
            <a:lstStyle/>
            <a:p>
              <a:pPr algn="r"/>
              <a:r>
                <a:rPr lang="en-US" sz="2400" b="1" dirty="0" smtClean="0">
                  <a:latin typeface="Roboto Regular"/>
                  <a:cs typeface="Roboto Regular"/>
                </a:rPr>
                <a:t>1 x EV CHARGING &amp; INFO MOBILE APP</a:t>
              </a:r>
              <a:endParaRPr lang="id-ID" sz="2400" b="1" dirty="0">
                <a:latin typeface="Roboto Regular"/>
                <a:cs typeface="Roboto Regular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0773" y="5134359"/>
              <a:ext cx="9650794" cy="1292672"/>
            </a:xfrm>
            <a:prstGeom prst="rect">
              <a:avLst/>
            </a:prstGeom>
          </p:spPr>
          <p:txBody>
            <a:bodyPr wrap="square" lIns="182889" tIns="91445" rIns="182889" bIns="91445">
              <a:spAutoFit/>
            </a:bodyPr>
            <a:lstStyle/>
            <a:p>
              <a:r>
                <a:rPr lang="fr-FR" sz="2400" dirty="0" smtClean="0">
                  <a:latin typeface="Roboto Light"/>
                  <a:cs typeface="Roboto Light"/>
                </a:rPr>
                <a:t>To make using the EV charging stations easy, on the go, and get destination info.</a:t>
              </a:r>
              <a:endParaRPr lang="en-US" sz="2400" dirty="0">
                <a:latin typeface="Roboto Light"/>
                <a:cs typeface="Roboto Ligh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75136" y="979236"/>
            <a:ext cx="1859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Roboto Black"/>
                <a:cs typeface="Roboto Black"/>
              </a:rPr>
              <a:t>PROJECT DETAILS AND COST</a:t>
            </a:r>
          </a:p>
        </p:txBody>
      </p:sp>
      <p:pic>
        <p:nvPicPr>
          <p:cNvPr id="6" name="Контейнер за картина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383" y="3899410"/>
            <a:ext cx="4580875" cy="8180136"/>
          </a:xfrm>
        </p:spPr>
      </p:pic>
      <p:sp>
        <p:nvSpPr>
          <p:cNvPr id="46" name="TextBox 52"/>
          <p:cNvSpPr txBox="1"/>
          <p:nvPr/>
        </p:nvSpPr>
        <p:spPr>
          <a:xfrm>
            <a:off x="2082038" y="10245771"/>
            <a:ext cx="8052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TOTAL PROJECT COST</a:t>
            </a:r>
          </a:p>
        </p:txBody>
      </p:sp>
      <p:sp>
        <p:nvSpPr>
          <p:cNvPr id="47" name="Rectangle 1"/>
          <p:cNvSpPr/>
          <p:nvPr/>
        </p:nvSpPr>
        <p:spPr>
          <a:xfrm>
            <a:off x="2129011" y="11169101"/>
            <a:ext cx="7642518" cy="78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€195,000</a:t>
            </a:r>
            <a:endParaRPr lang="en-US" b="1" dirty="0"/>
          </a:p>
        </p:txBody>
      </p:sp>
      <p:pic>
        <p:nvPicPr>
          <p:cNvPr id="51" name="Picture 2" descr="C:\Users\menigold\Desktop\ecars-bg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53" y="4106293"/>
            <a:ext cx="766763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menigold\Desktop\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34" y="6346458"/>
            <a:ext cx="460204" cy="8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Freeform 215"/>
          <p:cNvSpPr>
            <a:spLocks noChangeArrowheads="1"/>
          </p:cNvSpPr>
          <p:nvPr/>
        </p:nvSpPr>
        <p:spPr bwMode="auto">
          <a:xfrm>
            <a:off x="2545083" y="8549727"/>
            <a:ext cx="431302" cy="809426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TextBox 52"/>
          <p:cNvSpPr txBox="1"/>
          <p:nvPr/>
        </p:nvSpPr>
        <p:spPr>
          <a:xfrm>
            <a:off x="11145351" y="10880771"/>
            <a:ext cx="529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PROJECT TIME</a:t>
            </a:r>
          </a:p>
        </p:txBody>
      </p:sp>
      <p:sp>
        <p:nvSpPr>
          <p:cNvPr id="56" name="Rectangle 1"/>
          <p:cNvSpPr/>
          <p:nvPr/>
        </p:nvSpPr>
        <p:spPr>
          <a:xfrm>
            <a:off x="12255638" y="11804101"/>
            <a:ext cx="2948493" cy="782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18288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6 months</a:t>
            </a:r>
            <a:endParaRPr lang="en-US" b="1" dirty="0"/>
          </a:p>
        </p:txBody>
      </p:sp>
      <p:sp>
        <p:nvSpPr>
          <p:cNvPr id="27" name="TextBox 102"/>
          <p:cNvSpPr txBox="1"/>
          <p:nvPr/>
        </p:nvSpPr>
        <p:spPr>
          <a:xfrm>
            <a:off x="2152443" y="12050622"/>
            <a:ext cx="7466836" cy="615563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r"/>
            <a:r>
              <a:rPr lang="en-US" sz="2800" b="1" dirty="0" smtClean="0">
                <a:latin typeface="Roboto Regular"/>
                <a:cs typeface="Roboto Regular"/>
              </a:rPr>
              <a:t>2 TO 3 YEARS RETURN ON INVESTMENT </a:t>
            </a:r>
            <a:endParaRPr lang="id-ID" sz="2800" b="1" dirty="0">
              <a:latin typeface="Roboto Regular"/>
              <a:cs typeface="Roboto Regular"/>
            </a:endParaRPr>
          </a:p>
        </p:txBody>
      </p:sp>
      <p:sp>
        <p:nvSpPr>
          <p:cNvPr id="29" name="TextBox 52"/>
          <p:cNvSpPr txBox="1"/>
          <p:nvPr/>
        </p:nvSpPr>
        <p:spPr>
          <a:xfrm>
            <a:off x="1775136" y="2909636"/>
            <a:ext cx="15065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chemeClr val="tx2"/>
                </a:solidFill>
                <a:latin typeface="Roboto Black"/>
                <a:cs typeface="Roboto Black"/>
              </a:rPr>
              <a:t>“ECO &amp; WINE TOURISM WITH UNIQUE EV CLASSICS”</a:t>
            </a:r>
          </a:p>
        </p:txBody>
      </p:sp>
      <p:sp>
        <p:nvSpPr>
          <p:cNvPr id="30" name="TextBox 52"/>
          <p:cNvSpPr txBox="1"/>
          <p:nvPr/>
        </p:nvSpPr>
        <p:spPr>
          <a:xfrm>
            <a:off x="1825936" y="2443337"/>
            <a:ext cx="503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Roboto Black"/>
                <a:cs typeface="Roboto Black"/>
              </a:rPr>
              <a:t>PROJECT NAME:</a:t>
            </a:r>
          </a:p>
        </p:txBody>
      </p:sp>
      <p:sp>
        <p:nvSpPr>
          <p:cNvPr id="31" name="TextBox 102"/>
          <p:cNvSpPr txBox="1"/>
          <p:nvPr/>
        </p:nvSpPr>
        <p:spPr>
          <a:xfrm>
            <a:off x="11201057" y="12604607"/>
            <a:ext cx="5087808" cy="554008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r"/>
            <a:r>
              <a:rPr lang="en-US" sz="2400" b="1" dirty="0" smtClean="0">
                <a:latin typeface="Roboto Regular"/>
                <a:cs typeface="Roboto Regular"/>
              </a:rPr>
              <a:t>WORK STARTED END MAY 2015</a:t>
            </a:r>
            <a:endParaRPr lang="id-ID" sz="2400" b="1" dirty="0">
              <a:latin typeface="Roboto Regular"/>
              <a:cs typeface="Roboto Regular"/>
            </a:endParaRPr>
          </a:p>
        </p:txBody>
      </p:sp>
      <p:sp>
        <p:nvSpPr>
          <p:cNvPr id="32" name="TextBox 52"/>
          <p:cNvSpPr txBox="1"/>
          <p:nvPr/>
        </p:nvSpPr>
        <p:spPr>
          <a:xfrm>
            <a:off x="761657" y="12604607"/>
            <a:ext cx="1069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JOIN AS INVESTOR/SPONSOR</a:t>
            </a:r>
          </a:p>
        </p:txBody>
      </p:sp>
    </p:spTree>
    <p:extLst>
      <p:ext uri="{BB962C8B-B14F-4D97-AF65-F5344CB8AC3E}">
        <p14:creationId xmlns:p14="http://schemas.microsoft.com/office/powerpoint/2010/main" val="10833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6" grpId="0"/>
      <p:bldP spid="47" grpId="0" animBg="1"/>
      <p:bldP spid="54" grpId="0" animBg="1"/>
      <p:bldP spid="55" grpId="0"/>
      <p:bldP spid="56" grpId="0" animBg="1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32277" y="2968140"/>
            <a:ext cx="4110693" cy="4110155"/>
          </a:xfrm>
          <a:prstGeom prst="ellipse">
            <a:avLst/>
          </a:prstGeom>
          <a:solidFill>
            <a:schemeClr val="accent1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89608" y="2982806"/>
            <a:ext cx="4110693" cy="4110155"/>
          </a:xfrm>
          <a:prstGeom prst="ellipse">
            <a:avLst/>
          </a:prstGeom>
          <a:solidFill>
            <a:schemeClr val="accent2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054879" y="2982806"/>
            <a:ext cx="4110693" cy="4110155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712773" y="2982806"/>
            <a:ext cx="4110693" cy="4110155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11670" y="3645960"/>
            <a:ext cx="2219153" cy="2471411"/>
          </a:xfrm>
          <a:prstGeom prst="rect">
            <a:avLst/>
          </a:prstGeom>
          <a:noFill/>
        </p:spPr>
        <p:txBody>
          <a:bodyPr wrap="square" lIns="243799" tIns="121897" rIns="243799" bIns="121897" rtlCol="0">
            <a:spAutoFit/>
          </a:bodyPr>
          <a:lstStyle/>
          <a:p>
            <a:pPr algn="ctr"/>
            <a:r>
              <a:rPr lang="en-US" sz="14400" b="1" dirty="0">
                <a:latin typeface="Arial"/>
                <a:cs typeface="Arial"/>
              </a:rPr>
              <a:t>+</a:t>
            </a:r>
            <a:endParaRPr lang="ru-RU" sz="14400" b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73252" y="3645960"/>
            <a:ext cx="2219153" cy="2471411"/>
          </a:xfrm>
          <a:prstGeom prst="rect">
            <a:avLst/>
          </a:prstGeom>
          <a:noFill/>
        </p:spPr>
        <p:txBody>
          <a:bodyPr wrap="square" lIns="243799" tIns="121897" rIns="243799" bIns="121897" rtlCol="0">
            <a:spAutoFit/>
          </a:bodyPr>
          <a:lstStyle/>
          <a:p>
            <a:pPr algn="ctr"/>
            <a:r>
              <a:rPr lang="en-US" sz="14400" b="1" dirty="0">
                <a:latin typeface="Arial"/>
                <a:cs typeface="Arial"/>
              </a:rPr>
              <a:t>+</a:t>
            </a:r>
            <a:endParaRPr lang="ru-RU" sz="14400" b="1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03385" y="3673157"/>
            <a:ext cx="2219153" cy="2471411"/>
          </a:xfrm>
          <a:prstGeom prst="rect">
            <a:avLst/>
          </a:prstGeom>
          <a:noFill/>
        </p:spPr>
        <p:txBody>
          <a:bodyPr wrap="square" lIns="243799" tIns="121897" rIns="243799" bIns="121897" rtlCol="0">
            <a:spAutoFit/>
          </a:bodyPr>
          <a:lstStyle/>
          <a:p>
            <a:pPr algn="ctr"/>
            <a:r>
              <a:rPr lang="en-US" sz="14400" b="1" dirty="0">
                <a:latin typeface="Arial"/>
                <a:cs typeface="Arial"/>
              </a:rPr>
              <a:t>=</a:t>
            </a:r>
            <a:endParaRPr lang="ru-RU" sz="14400" b="1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5085" y="7274443"/>
            <a:ext cx="4821956" cy="615559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>
              <a:tabLst>
                <a:tab pos="2734870" algn="l"/>
              </a:tabLst>
            </a:pPr>
            <a:r>
              <a:rPr lang="en-US" sz="3200" b="1" dirty="0" smtClean="0">
                <a:latin typeface="Roboto Light"/>
                <a:cs typeface="Roboto Light"/>
              </a:rPr>
              <a:t>Unique &amp; Fun</a:t>
            </a:r>
            <a:endParaRPr lang="en-US" sz="3200" b="1" dirty="0">
              <a:latin typeface="Roboto Light"/>
              <a:cs typeface="Roboto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23665" y="7858590"/>
            <a:ext cx="4465967" cy="1785110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dirty="0" smtClean="0">
                <a:latin typeface="Roboto Light"/>
                <a:cs typeface="Roboto Light"/>
              </a:rPr>
              <a:t>Probably first in the world full size classic GM hardtop with an electric propulsion system – and it’s Electra!</a:t>
            </a:r>
            <a:endParaRPr lang="en-US" sz="2700" dirty="0">
              <a:latin typeface="Roboto Light"/>
              <a:cs typeface="Roboto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4013" y="7267657"/>
            <a:ext cx="4821956" cy="615559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>
              <a:tabLst>
                <a:tab pos="2734870" algn="l"/>
              </a:tabLst>
            </a:pPr>
            <a:r>
              <a:rPr lang="en-US" sz="3200" b="1" dirty="0" smtClean="0">
                <a:latin typeface="Roboto Light"/>
                <a:cs typeface="Roboto Light"/>
              </a:rPr>
              <a:t>Attractive</a:t>
            </a:r>
            <a:endParaRPr lang="en-US" sz="3200" b="1" dirty="0">
              <a:latin typeface="Roboto Light"/>
              <a:cs typeface="Robot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41669" y="7851804"/>
            <a:ext cx="4128311" cy="1785110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dirty="0" smtClean="0">
                <a:latin typeface="Roboto Light"/>
                <a:cs typeface="Roboto Light"/>
              </a:rPr>
              <a:t>Riding (classic) cars on electrons – that’s super cool and attracts new EV users and deals!</a:t>
            </a:r>
            <a:endParaRPr lang="en-US" sz="2700" dirty="0">
              <a:latin typeface="Roboto Light"/>
              <a:cs typeface="Robo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88542" y="7260873"/>
            <a:ext cx="4821956" cy="617864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>
              <a:tabLst>
                <a:tab pos="2734870" algn="l"/>
              </a:tabLst>
            </a:pPr>
            <a:r>
              <a:rPr lang="en-US" sz="3200" b="1" dirty="0" smtClean="0">
                <a:latin typeface="Roboto Light"/>
                <a:cs typeface="Roboto Light"/>
              </a:rPr>
              <a:t>Eco</a:t>
            </a:r>
            <a:endParaRPr lang="en-US" sz="3200" b="1" dirty="0">
              <a:latin typeface="Roboto Light"/>
              <a:cs typeface="Roboto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55388" y="7845020"/>
            <a:ext cx="4500283" cy="1785110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dirty="0" smtClean="0">
                <a:latin typeface="Roboto Light"/>
                <a:cs typeface="Roboto Light"/>
              </a:rPr>
              <a:t>Swapping the old gas guzzling (V8</a:t>
            </a:r>
            <a:r>
              <a:rPr lang="en-US" sz="2700" smtClean="0">
                <a:latin typeface="Roboto Light"/>
                <a:cs typeface="Roboto Light"/>
              </a:rPr>
              <a:t>) engine </a:t>
            </a:r>
            <a:r>
              <a:rPr lang="en-US" sz="2700" dirty="0" smtClean="0">
                <a:latin typeface="Roboto Light"/>
                <a:cs typeface="Roboto Light"/>
              </a:rPr>
              <a:t>with a new much more capable electric motor – Sounds Eco!</a:t>
            </a:r>
            <a:endParaRPr lang="en-US" sz="2700" dirty="0">
              <a:latin typeface="Roboto Light"/>
              <a:cs typeface="Roboto Ligh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354328" y="7274444"/>
            <a:ext cx="4821956" cy="617864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>
              <a:tabLst>
                <a:tab pos="2734870" algn="l"/>
              </a:tabLst>
            </a:pPr>
            <a:r>
              <a:rPr lang="en-US" sz="3200" b="1" dirty="0" smtClean="0">
                <a:latin typeface="Roboto Light"/>
                <a:cs typeface="Roboto Light"/>
              </a:rPr>
              <a:t>Buick Electra</a:t>
            </a:r>
            <a:endParaRPr lang="en-US" sz="3200" b="1" dirty="0">
              <a:latin typeface="Roboto Light"/>
              <a:cs typeface="Roboto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533618" y="7858590"/>
            <a:ext cx="4465967" cy="1785110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dirty="0" smtClean="0">
                <a:latin typeface="Roboto Light"/>
                <a:cs typeface="Roboto Light"/>
              </a:rPr>
              <a:t>THAT’S MORE LIKE IT </a:t>
            </a:r>
            <a:r>
              <a:rPr lang="en-US" sz="2700" dirty="0" smtClean="0">
                <a:latin typeface="Roboto Light"/>
                <a:cs typeface="Roboto Light"/>
                <a:sym typeface="Wingdings" panose="05000000000000000000" pitchFamily="2" charset="2"/>
              </a:rPr>
              <a:t></a:t>
            </a:r>
            <a:r>
              <a:rPr lang="bg-BG" sz="2700" dirty="0" smtClean="0">
                <a:latin typeface="Roboto Light"/>
                <a:cs typeface="Roboto Light"/>
              </a:rPr>
              <a:t>, </a:t>
            </a:r>
            <a:r>
              <a:rPr lang="en-US" sz="2700" dirty="0" smtClean="0">
                <a:latin typeface="Roboto Light"/>
                <a:cs typeface="Roboto Light"/>
              </a:rPr>
              <a:t>the Electra is now electric</a:t>
            </a:r>
            <a:r>
              <a:rPr lang="bg-BG" sz="2700" dirty="0" smtClean="0">
                <a:latin typeface="Roboto Light"/>
                <a:cs typeface="Roboto Light"/>
              </a:rPr>
              <a:t>. </a:t>
            </a:r>
            <a:r>
              <a:rPr lang="en-US" sz="2700" dirty="0" smtClean="0">
                <a:latin typeface="Roboto Light"/>
                <a:cs typeface="Roboto Light"/>
              </a:rPr>
              <a:t>Unique</a:t>
            </a:r>
            <a:r>
              <a:rPr lang="bg-BG" sz="2700" dirty="0" smtClean="0">
                <a:latin typeface="Roboto Light"/>
                <a:cs typeface="Roboto Light"/>
              </a:rPr>
              <a:t>, </a:t>
            </a:r>
            <a:r>
              <a:rPr lang="en-US" sz="2700" dirty="0" smtClean="0">
                <a:latin typeface="Roboto Light"/>
                <a:cs typeface="Roboto Light"/>
              </a:rPr>
              <a:t>Attractive, Fun and Eco.</a:t>
            </a:r>
            <a:endParaRPr lang="en-US" sz="2700" dirty="0">
              <a:latin typeface="Roboto Light"/>
              <a:cs typeface="Roboto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23665" y="968500"/>
            <a:ext cx="2023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BUICK ELECTRA &gt; </a:t>
            </a:r>
            <a:r>
              <a:rPr lang="en-US" sz="5400" i="1" dirty="0" smtClean="0">
                <a:solidFill>
                  <a:schemeClr val="tx2"/>
                </a:solidFill>
                <a:latin typeface="Roboto Black"/>
                <a:cs typeface="Roboto Black"/>
              </a:rPr>
              <a:t>ELECTRIC.</a:t>
            </a:r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 OK, WHAT THE…? </a:t>
            </a: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13856478" y="3879850"/>
            <a:ext cx="2693829" cy="2264718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716D-6579-E840-A866-65A32A51B07B}" type="slidenum">
              <a:rPr lang="en-US" smtClean="0"/>
              <a:t>6</a:t>
            </a:fld>
            <a:endParaRPr lang="en-US"/>
          </a:p>
        </p:txBody>
      </p:sp>
      <p:pic>
        <p:nvPicPr>
          <p:cNvPr id="35" name="Picture 2" descr="C:\Users\menigold\Desktop\ecars-bg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996" y="4015779"/>
            <a:ext cx="2467535" cy="19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0"/>
          <p:cNvSpPr txBox="1"/>
          <p:nvPr/>
        </p:nvSpPr>
        <p:spPr>
          <a:xfrm>
            <a:off x="735106" y="12385754"/>
            <a:ext cx="22967575" cy="86178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softEdge rad="12700"/>
          </a:effectLst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2"/>
                </a:solidFill>
                <a:latin typeface="Roboto Light"/>
                <a:cs typeface="Roboto Light"/>
              </a:rPr>
              <a:t>ECO &amp; WINE TOURISM WITH UNIQUE ELECTRIC CLASSIC CARS</a:t>
            </a:r>
            <a:endParaRPr lang="en-US" sz="4800" b="1" dirty="0">
              <a:solidFill>
                <a:schemeClr val="tx2"/>
              </a:solidFill>
              <a:latin typeface="Roboto Light"/>
              <a:cs typeface="Roboto Light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7353832" y="9956339"/>
            <a:ext cx="4182244" cy="95411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dirty="0" smtClean="0">
                <a:latin typeface="Roboto Light"/>
                <a:cs typeface="Roboto Light"/>
              </a:rPr>
              <a:t>ATTRACTING POSITIVE ATTENTION</a:t>
            </a:r>
            <a:endParaRPr lang="en-US" sz="2700" dirty="0">
              <a:latin typeface="Roboto Light"/>
              <a:cs typeface="Roboto Light"/>
            </a:endParaRPr>
          </a:p>
        </p:txBody>
      </p:sp>
      <p:sp>
        <p:nvSpPr>
          <p:cNvPr id="42" name="TextBox 30"/>
          <p:cNvSpPr txBox="1"/>
          <p:nvPr/>
        </p:nvSpPr>
        <p:spPr>
          <a:xfrm>
            <a:off x="12995646" y="9956339"/>
            <a:ext cx="4128311" cy="136961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softEdge rad="12700"/>
          </a:effectLst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tx2"/>
                </a:solidFill>
                <a:latin typeface="Roboto Light"/>
                <a:cs typeface="Roboto Light"/>
              </a:rPr>
              <a:t>NEW COOL  AND ECO-FRIENDLY WAY TO ENJOY (CLASSIC) CARS</a:t>
            </a:r>
            <a:endParaRPr lang="en-US" sz="2700" dirty="0">
              <a:solidFill>
                <a:schemeClr val="tx2"/>
              </a:solidFill>
              <a:latin typeface="Roboto Light"/>
              <a:cs typeface="Roboto Light"/>
            </a:endParaRPr>
          </a:p>
        </p:txBody>
      </p:sp>
      <p:sp>
        <p:nvSpPr>
          <p:cNvPr id="43" name="TextBox 30"/>
          <p:cNvSpPr txBox="1"/>
          <p:nvPr/>
        </p:nvSpPr>
        <p:spPr>
          <a:xfrm>
            <a:off x="18697495" y="9956339"/>
            <a:ext cx="4128311" cy="13696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i="1" dirty="0" smtClean="0">
                <a:solidFill>
                  <a:schemeClr val="accent1"/>
                </a:solidFill>
                <a:latin typeface="Roboto Light"/>
                <a:cs typeface="Roboto Light"/>
              </a:rPr>
              <a:t>EV</a:t>
            </a:r>
            <a:r>
              <a:rPr lang="en-US" sz="2700" dirty="0" smtClean="0">
                <a:latin typeface="Roboto Light"/>
                <a:cs typeface="Roboto Light"/>
              </a:rPr>
              <a:t>ERYONE WILL WANT THAT NEW ELECTRIC RIDE </a:t>
            </a:r>
            <a:endParaRPr lang="en-US" sz="2700" dirty="0">
              <a:latin typeface="Roboto Light"/>
              <a:cs typeface="Roboto Light"/>
            </a:endParaRPr>
          </a:p>
        </p:txBody>
      </p:sp>
      <p:sp>
        <p:nvSpPr>
          <p:cNvPr id="44" name="TextBox 30"/>
          <p:cNvSpPr txBox="1"/>
          <p:nvPr/>
        </p:nvSpPr>
        <p:spPr>
          <a:xfrm>
            <a:off x="1764307" y="9974268"/>
            <a:ext cx="4128311" cy="954113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softEdge rad="12700"/>
          </a:effectLst>
        </p:spPr>
        <p:txBody>
          <a:bodyPr wrap="square" lIns="0" tIns="121926" rIns="0" bIns="0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tx2"/>
                </a:solidFill>
                <a:latin typeface="Roboto Light"/>
                <a:cs typeface="Roboto Light"/>
              </a:rPr>
              <a:t>FOR EV ECO &amp; WINE TOURISM BUSINESS  </a:t>
            </a:r>
            <a:endParaRPr lang="en-US" sz="2700" dirty="0">
              <a:solidFill>
                <a:schemeClr val="tx2"/>
              </a:solidFill>
              <a:latin typeface="Roboto Light"/>
              <a:cs typeface="Roboto Light"/>
            </a:endParaRPr>
          </a:p>
        </p:txBody>
      </p:sp>
      <p:cxnSp>
        <p:nvCxnSpPr>
          <p:cNvPr id="11" name="Право съединение 10"/>
          <p:cNvCxnSpPr/>
          <p:nvPr/>
        </p:nvCxnSpPr>
        <p:spPr>
          <a:xfrm>
            <a:off x="4038629" y="11528614"/>
            <a:ext cx="7149318" cy="627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аво съединение 12"/>
          <p:cNvCxnSpPr/>
          <p:nvPr/>
        </p:nvCxnSpPr>
        <p:spPr>
          <a:xfrm flipV="1">
            <a:off x="13246652" y="11528614"/>
            <a:ext cx="7354240" cy="627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аво съединение 15"/>
          <p:cNvCxnSpPr/>
          <p:nvPr/>
        </p:nvCxnSpPr>
        <p:spPr>
          <a:xfrm>
            <a:off x="9665997" y="11528614"/>
            <a:ext cx="2274985" cy="627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аво съединение 19"/>
          <p:cNvCxnSpPr/>
          <p:nvPr/>
        </p:nvCxnSpPr>
        <p:spPr>
          <a:xfrm flipV="1">
            <a:off x="12430816" y="11528614"/>
            <a:ext cx="2414731" cy="627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menigold\Desktop\un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39" y="3599671"/>
            <a:ext cx="2822572" cy="31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enigold\Desktop\mag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640" y="3879850"/>
            <a:ext cx="2138914" cy="23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21" grpId="0" animBg="1"/>
      <p:bldP spid="24" grpId="0"/>
      <p:bldP spid="25" grpId="0"/>
      <p:bldP spid="26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23" grpId="0"/>
      <p:bldP spid="29" grpId="0" animBg="1"/>
      <p:bldP spid="38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0B77E7-8D76-A248-9E9F-68FC055C9F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25322" y="8732334"/>
            <a:ext cx="54225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oboto Regular"/>
                <a:cs typeface="Roboto Regular"/>
              </a:rPr>
              <a:t> </a:t>
            </a:r>
            <a:r>
              <a:rPr lang="en-US" sz="2800" b="1" dirty="0" smtClean="0">
                <a:latin typeface="Roboto Regular"/>
                <a:cs typeface="Roboto Regular"/>
              </a:rPr>
              <a:t>ELECTRIC</a:t>
            </a:r>
            <a:r>
              <a:rPr lang="bg-BG" sz="2800" b="1" dirty="0" smtClean="0">
                <a:latin typeface="Roboto Regular"/>
                <a:cs typeface="Roboto Regular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Roboto Regular"/>
                <a:cs typeface="Roboto Regular"/>
              </a:rPr>
              <a:t>AUDI A2</a:t>
            </a:r>
            <a:endParaRPr lang="en-US" sz="3200" b="1" dirty="0" smtClean="0">
              <a:solidFill>
                <a:schemeClr val="tx2"/>
              </a:solidFill>
              <a:latin typeface="Roboto Regular"/>
              <a:cs typeface="Roboto Regular"/>
            </a:endParaRPr>
          </a:p>
          <a:p>
            <a:pPr algn="ctr"/>
            <a:r>
              <a:rPr lang="en-US" sz="3200" dirty="0" smtClean="0">
                <a:latin typeface="Roboto Regular"/>
                <a:cs typeface="Roboto Regular"/>
              </a:rPr>
              <a:t>—</a:t>
            </a:r>
            <a:endParaRPr lang="en-US" sz="3200" dirty="0">
              <a:latin typeface="Roboto Regular"/>
              <a:cs typeface="Roboto Regular"/>
            </a:endParaRPr>
          </a:p>
          <a:p>
            <a:pPr algn="ctr"/>
            <a:r>
              <a:rPr lang="en-US" sz="2800" dirty="0" smtClean="0">
                <a:latin typeface="Roboto Light"/>
                <a:cs typeface="Roboto Light"/>
              </a:rPr>
              <a:t>Our own and first one made back in </a:t>
            </a:r>
            <a:r>
              <a:rPr lang="bg-BG" sz="2800" dirty="0" smtClean="0">
                <a:latin typeface="Roboto Light"/>
                <a:cs typeface="Roboto Light"/>
              </a:rPr>
              <a:t>2011</a:t>
            </a:r>
            <a:r>
              <a:rPr lang="en-US" sz="2800" dirty="0" smtClean="0">
                <a:latin typeface="Roboto Light"/>
                <a:cs typeface="Roboto Light"/>
              </a:rPr>
              <a:t>. Officially certified and now upgraded to </a:t>
            </a:r>
            <a:r>
              <a:rPr lang="bg-BG" sz="2800" dirty="0" smtClean="0">
                <a:latin typeface="Roboto Light"/>
                <a:cs typeface="Roboto Light"/>
              </a:rPr>
              <a:t>150 </a:t>
            </a:r>
            <a:r>
              <a:rPr lang="en-US" sz="2800" dirty="0" smtClean="0">
                <a:latin typeface="Roboto Light"/>
                <a:cs typeface="Roboto Light"/>
              </a:rPr>
              <a:t>km range on a single charge</a:t>
            </a:r>
            <a:r>
              <a:rPr lang="bg-BG" sz="2800" dirty="0" smtClean="0">
                <a:latin typeface="Roboto Light"/>
                <a:cs typeface="Roboto Light"/>
              </a:rPr>
              <a:t>.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78262" y="8732334"/>
            <a:ext cx="656675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boto Regular"/>
                <a:cs typeface="Roboto Regular"/>
              </a:rPr>
              <a:t>ELECTRIC</a:t>
            </a:r>
            <a:r>
              <a:rPr lang="bg-BG" sz="2800" b="1" dirty="0" smtClean="0">
                <a:latin typeface="Roboto Regular"/>
                <a:cs typeface="Roboto Regular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Roboto Regular"/>
                <a:cs typeface="Roboto Regular"/>
              </a:rPr>
              <a:t>NISSAN MICRA</a:t>
            </a:r>
          </a:p>
          <a:p>
            <a:pPr algn="ctr"/>
            <a:r>
              <a:rPr lang="en-US" sz="3200" dirty="0" smtClean="0">
                <a:latin typeface="Roboto Regular"/>
                <a:cs typeface="Roboto Regular"/>
              </a:rPr>
              <a:t>—</a:t>
            </a:r>
            <a:endParaRPr lang="en-US" sz="3200" dirty="0">
              <a:latin typeface="Roboto Regular"/>
              <a:cs typeface="Roboto Regular"/>
            </a:endParaRPr>
          </a:p>
          <a:p>
            <a:pPr algn="ctr"/>
            <a:r>
              <a:rPr lang="en-US" sz="2800" dirty="0" smtClean="0">
                <a:latin typeface="Roboto Light"/>
                <a:cs typeface="Roboto Light"/>
              </a:rPr>
              <a:t>This one was part of Green e-Motion project we worked on in 2013. Also certified and used as a daily driver – now silent and efficient</a:t>
            </a:r>
            <a:r>
              <a:rPr lang="bg-BG" sz="2800" dirty="0" smtClean="0">
                <a:latin typeface="Roboto Light"/>
                <a:cs typeface="Roboto Light"/>
              </a:rPr>
              <a:t>.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391230" y="8732334"/>
            <a:ext cx="70205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Roboto Regular"/>
                <a:cs typeface="Roboto Regular"/>
              </a:rPr>
              <a:t>ELECTRIC</a:t>
            </a:r>
            <a:r>
              <a:rPr lang="bg-BG" sz="2800" b="1" dirty="0" smtClean="0">
                <a:latin typeface="Roboto Regular"/>
                <a:cs typeface="Roboto Regular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Roboto Regular"/>
                <a:cs typeface="Roboto Regular"/>
              </a:rPr>
              <a:t>DACIA DOKKER</a:t>
            </a:r>
          </a:p>
          <a:p>
            <a:pPr algn="ctr"/>
            <a:r>
              <a:rPr lang="en-US" sz="3200" dirty="0" smtClean="0">
                <a:latin typeface="Roboto Regular"/>
                <a:cs typeface="Roboto Regular"/>
              </a:rPr>
              <a:t>—</a:t>
            </a:r>
            <a:endParaRPr lang="en-US" sz="3200" dirty="0">
              <a:latin typeface="Roboto Regular"/>
              <a:cs typeface="Roboto Regular"/>
            </a:endParaRPr>
          </a:p>
          <a:p>
            <a:pPr algn="ctr"/>
            <a:r>
              <a:rPr lang="en-US" sz="2800" dirty="0" smtClean="0">
                <a:latin typeface="Roboto Light"/>
                <a:cs typeface="Roboto Light"/>
              </a:rPr>
              <a:t>Our current EV conversion project – a light commercial vehicle for social services in </a:t>
            </a:r>
            <a:r>
              <a:rPr lang="en-US" sz="2800" dirty="0" err="1" smtClean="0">
                <a:latin typeface="Roboto Light"/>
                <a:cs typeface="Roboto Light"/>
              </a:rPr>
              <a:t>Isperih</a:t>
            </a:r>
            <a:r>
              <a:rPr lang="en-US" sz="2800" dirty="0" smtClean="0">
                <a:latin typeface="Roboto Light"/>
                <a:cs typeface="Roboto Light"/>
              </a:rPr>
              <a:t> municipality</a:t>
            </a:r>
            <a:r>
              <a:rPr lang="bg-BG" sz="2800" dirty="0" smtClean="0">
                <a:latin typeface="Roboto Light"/>
                <a:cs typeface="Roboto Light"/>
              </a:rPr>
              <a:t>. </a:t>
            </a:r>
            <a:r>
              <a:rPr lang="en-US" sz="2800" dirty="0" smtClean="0">
                <a:latin typeface="Roboto Light"/>
                <a:cs typeface="Roboto Light"/>
              </a:rPr>
              <a:t>Way better than the old diesel vehicles</a:t>
            </a:r>
            <a:r>
              <a:rPr lang="bg-BG" sz="2800" dirty="0" smtClean="0">
                <a:latin typeface="Roboto Light"/>
                <a:cs typeface="Roboto Light"/>
              </a:rPr>
              <a:t>.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5135" y="979236"/>
            <a:ext cx="19238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OTHER CONVERSIONS WE’VE DONE / WORKING ON</a:t>
            </a:r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r="3426"/>
          <a:stretch>
            <a:fillRect/>
          </a:stretch>
        </p:blipFill>
        <p:spPr/>
      </p:pic>
      <p:pic>
        <p:nvPicPr>
          <p:cNvPr id="4" name="Контейнер за картина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5121"/>
          <a:stretch>
            <a:fillRect/>
          </a:stretch>
        </p:blipFill>
        <p:spPr/>
      </p:pic>
      <p:pic>
        <p:nvPicPr>
          <p:cNvPr id="13" name="Контейнер за картина 1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39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51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963708" y="4891883"/>
            <a:ext cx="0" cy="5756143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99832" y="4564648"/>
            <a:ext cx="6672440" cy="800225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Roboto Regular"/>
                <a:cs typeface="Roboto Regular"/>
              </a:rPr>
              <a:t>Martin </a:t>
            </a:r>
            <a:r>
              <a:rPr lang="en-US" sz="4400" b="1" dirty="0" err="1" smtClean="0">
                <a:solidFill>
                  <a:schemeClr val="accent1"/>
                </a:solidFill>
                <a:latin typeface="Roboto Regular"/>
                <a:cs typeface="Roboto Regular"/>
              </a:rPr>
              <a:t>Hadzhistoykov</a:t>
            </a:r>
            <a:endParaRPr lang="en-US" sz="4400" b="1" dirty="0">
              <a:solidFill>
                <a:schemeClr val="accent1"/>
              </a:solidFill>
              <a:latin typeface="Roboto Regular"/>
              <a:cs typeface="Robo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9831" y="5589781"/>
            <a:ext cx="6982992" cy="430893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r>
              <a:rPr lang="en-US" sz="2000" b="1" dirty="0" smtClean="0">
                <a:latin typeface="Roboto Light"/>
                <a:cs typeface="Roboto Light"/>
              </a:rPr>
              <a:t>Founder, EV Investor and CEO</a:t>
            </a:r>
            <a:r>
              <a:rPr lang="bg-BG" sz="2000" b="1" dirty="0" smtClean="0">
                <a:latin typeface="Roboto Light"/>
                <a:cs typeface="Roboto Light"/>
              </a:rPr>
              <a:t> „</a:t>
            </a:r>
            <a:r>
              <a:rPr lang="en-US" sz="2000" b="1" dirty="0" smtClean="0">
                <a:latin typeface="Roboto Light"/>
                <a:cs typeface="Roboto Light"/>
              </a:rPr>
              <a:t>ELEKTROMOBILI BG</a:t>
            </a:r>
            <a:r>
              <a:rPr lang="bg-BG" sz="2000" b="1" dirty="0" smtClean="0">
                <a:latin typeface="Roboto Light"/>
                <a:cs typeface="Roboto Light"/>
              </a:rPr>
              <a:t>“</a:t>
            </a:r>
            <a:endParaRPr lang="en-US" sz="2000" b="1" dirty="0">
              <a:latin typeface="Roboto Light"/>
              <a:cs typeface="Roboto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2848" y="5009170"/>
            <a:ext cx="4251362" cy="615559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pPr algn="r"/>
            <a:r>
              <a:rPr lang="en-US" sz="3200" dirty="0" smtClean="0">
                <a:latin typeface="Roboto Light"/>
                <a:cs typeface="Roboto Light"/>
              </a:rPr>
              <a:t>The websites I’ve built</a:t>
            </a:r>
            <a:endParaRPr lang="en-US" sz="3200" dirty="0">
              <a:latin typeface="Roboto Light"/>
              <a:cs typeface="Roboto Ligh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323043" y="4910598"/>
            <a:ext cx="0" cy="5643491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75136" y="968500"/>
            <a:ext cx="1728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Roboto Black"/>
                <a:cs typeface="Roboto Black"/>
              </a:rPr>
              <a:t>IN PERSON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716D-6579-E840-A866-65A32A51B07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31" y="4795704"/>
            <a:ext cx="6233242" cy="5852322"/>
          </a:xfrm>
          <a:prstGeom prst="rect">
            <a:avLst/>
          </a:prstGeom>
        </p:spPr>
      </p:pic>
      <p:pic>
        <p:nvPicPr>
          <p:cNvPr id="5123" name="Picture 3" descr="C:\Users\menigold\Desktop\broshura-electric-media-lic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784" y="5800147"/>
            <a:ext cx="5859100" cy="492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8699836" y="6368326"/>
            <a:ext cx="7651788" cy="4185767"/>
          </a:xfrm>
          <a:prstGeom prst="rect">
            <a:avLst/>
          </a:prstGeom>
          <a:noFill/>
        </p:spPr>
        <p:txBody>
          <a:bodyPr wrap="square" lIns="0" tIns="121926" rIns="0" bIns="0" rtlCol="0">
            <a:spAutoFit/>
          </a:bodyPr>
          <a:lstStyle/>
          <a:p>
            <a:r>
              <a:rPr lang="en-US" sz="2400" dirty="0" smtClean="0">
                <a:latin typeface="Roboto Light"/>
                <a:cs typeface="Roboto Light"/>
              </a:rPr>
              <a:t>Martin</a:t>
            </a:r>
            <a:r>
              <a:rPr lang="bg-BG" sz="2400" dirty="0" smtClean="0">
                <a:latin typeface="Roboto Light"/>
                <a:cs typeface="Roboto Light"/>
              </a:rPr>
              <a:t> </a:t>
            </a:r>
            <a:r>
              <a:rPr lang="en-US" sz="2400" dirty="0" smtClean="0">
                <a:latin typeface="Roboto Light"/>
                <a:cs typeface="Roboto Light"/>
              </a:rPr>
              <a:t>got inspired about EVs and electric mobility sometime back in</a:t>
            </a:r>
            <a:r>
              <a:rPr lang="bg-BG" sz="2400" dirty="0" smtClean="0">
                <a:latin typeface="Roboto Light"/>
                <a:cs typeface="Roboto Light"/>
              </a:rPr>
              <a:t> 2009 г. </a:t>
            </a:r>
            <a:r>
              <a:rPr lang="en-US" sz="2400" dirty="0" smtClean="0">
                <a:latin typeface="Roboto Light"/>
                <a:cs typeface="Roboto Light"/>
              </a:rPr>
              <a:t>In</a:t>
            </a:r>
            <a:r>
              <a:rPr lang="bg-BG" sz="2400" dirty="0" smtClean="0">
                <a:latin typeface="Roboto Light"/>
                <a:cs typeface="Roboto Light"/>
              </a:rPr>
              <a:t> 2010 </a:t>
            </a:r>
            <a:r>
              <a:rPr lang="en-US" sz="2400" dirty="0" smtClean="0">
                <a:latin typeface="Roboto Light"/>
                <a:cs typeface="Roboto Light"/>
              </a:rPr>
              <a:t>he invested in his first EV website</a:t>
            </a:r>
            <a:r>
              <a:rPr lang="bg-BG" sz="2400" dirty="0" smtClean="0">
                <a:latin typeface="Roboto Light"/>
                <a:cs typeface="Roboto Light"/>
              </a:rPr>
              <a:t>, </a:t>
            </a:r>
            <a:r>
              <a:rPr lang="en-US" sz="2400" b="1" dirty="0" smtClean="0">
                <a:latin typeface="Roboto Light"/>
                <a:cs typeface="Roboto Light"/>
              </a:rPr>
              <a:t>eCars.bg</a:t>
            </a:r>
            <a:r>
              <a:rPr lang="en-US" sz="2400" dirty="0" smtClean="0">
                <a:latin typeface="Roboto Light"/>
                <a:cs typeface="Roboto Light"/>
              </a:rPr>
              <a:t>, launched in 2011</a:t>
            </a:r>
            <a:r>
              <a:rPr lang="bg-BG" sz="2400" dirty="0" smtClean="0">
                <a:latin typeface="Roboto Light"/>
                <a:cs typeface="Roboto Light"/>
              </a:rPr>
              <a:t>.</a:t>
            </a:r>
            <a:endParaRPr lang="en-US" sz="2400" dirty="0" smtClean="0">
              <a:latin typeface="Roboto Light"/>
              <a:cs typeface="Roboto Light"/>
            </a:endParaRPr>
          </a:p>
          <a:p>
            <a:endParaRPr lang="en-US" sz="2400" dirty="0">
              <a:latin typeface="Roboto Light"/>
              <a:cs typeface="Roboto Light"/>
            </a:endParaRPr>
          </a:p>
          <a:p>
            <a:r>
              <a:rPr lang="en-US" sz="2400" dirty="0" smtClean="0">
                <a:latin typeface="Roboto Light"/>
                <a:cs typeface="Roboto Light"/>
              </a:rPr>
              <a:t>Next comes the National EV Info Platform</a:t>
            </a:r>
            <a:r>
              <a:rPr lang="bg-BG" sz="2400" dirty="0" smtClean="0">
                <a:latin typeface="Roboto Light"/>
                <a:cs typeface="Roboto Light"/>
              </a:rPr>
              <a:t> </a:t>
            </a:r>
            <a:r>
              <a:rPr lang="en-US" sz="2400" b="1" dirty="0" smtClean="0">
                <a:latin typeface="Roboto Light"/>
                <a:cs typeface="Roboto Light"/>
              </a:rPr>
              <a:t>ELEKTROMOBILI BG</a:t>
            </a:r>
            <a:r>
              <a:rPr lang="bg-BG" sz="2400" dirty="0" smtClean="0">
                <a:latin typeface="Roboto Light"/>
                <a:cs typeface="Roboto Light"/>
              </a:rPr>
              <a:t>, </a:t>
            </a:r>
            <a:r>
              <a:rPr lang="en-US" sz="2400" dirty="0" smtClean="0">
                <a:latin typeface="Roboto Light"/>
                <a:cs typeface="Roboto Light"/>
              </a:rPr>
              <a:t>EV market website </a:t>
            </a:r>
            <a:r>
              <a:rPr lang="en-US" sz="2400" b="1" dirty="0" smtClean="0">
                <a:latin typeface="Roboto Light"/>
                <a:cs typeface="Roboto Light"/>
              </a:rPr>
              <a:t>KaramEL.bg</a:t>
            </a:r>
            <a:r>
              <a:rPr lang="en-US" sz="2400" dirty="0" smtClean="0">
                <a:latin typeface="Roboto Light"/>
                <a:cs typeface="Roboto Light"/>
              </a:rPr>
              <a:t> and another one </a:t>
            </a:r>
            <a:r>
              <a:rPr lang="bg-BG" sz="2400" dirty="0" smtClean="0">
                <a:latin typeface="Roboto Light"/>
                <a:cs typeface="Roboto Light"/>
              </a:rPr>
              <a:t>– </a:t>
            </a:r>
            <a:r>
              <a:rPr lang="en-US" sz="2400" dirty="0" smtClean="0">
                <a:latin typeface="Roboto Light"/>
                <a:cs typeface="Roboto Light"/>
              </a:rPr>
              <a:t>EV Charging stations locator </a:t>
            </a:r>
            <a:r>
              <a:rPr lang="en-US" sz="2400" b="1" dirty="0" smtClean="0">
                <a:latin typeface="Roboto Light"/>
                <a:cs typeface="Roboto Light"/>
              </a:rPr>
              <a:t>VsichkoTok.bg</a:t>
            </a:r>
            <a:r>
              <a:rPr lang="bg-BG" sz="2400" dirty="0" smtClean="0">
                <a:latin typeface="Roboto Light"/>
                <a:cs typeface="Roboto Light"/>
              </a:rPr>
              <a:t>. </a:t>
            </a:r>
            <a:r>
              <a:rPr lang="en-US" sz="2400" dirty="0" smtClean="0">
                <a:latin typeface="Roboto Light"/>
                <a:cs typeface="Roboto Light"/>
              </a:rPr>
              <a:t>Some EV conversions popped up along the way. Since the beginning of </a:t>
            </a:r>
            <a:r>
              <a:rPr lang="bg-BG" sz="2400" dirty="0" smtClean="0">
                <a:latin typeface="Roboto Light"/>
                <a:cs typeface="Roboto Light"/>
              </a:rPr>
              <a:t>2014 </a:t>
            </a:r>
            <a:r>
              <a:rPr lang="en-US" sz="2400" dirty="0" smtClean="0">
                <a:latin typeface="Roboto Light"/>
                <a:cs typeface="Roboto Light"/>
              </a:rPr>
              <a:t>he happily drives </a:t>
            </a:r>
            <a:r>
              <a:rPr lang="en-US" sz="2400" b="1" dirty="0" smtClean="0">
                <a:latin typeface="Roboto Light"/>
                <a:cs typeface="Roboto Light"/>
              </a:rPr>
              <a:t>Renault </a:t>
            </a:r>
            <a:r>
              <a:rPr lang="en-US" sz="2400" b="1" dirty="0" err="1" smtClean="0">
                <a:latin typeface="Roboto Light"/>
                <a:cs typeface="Roboto Light"/>
              </a:rPr>
              <a:t>Twizy</a:t>
            </a:r>
            <a:r>
              <a:rPr lang="en-US" sz="2400" dirty="0" smtClean="0">
                <a:latin typeface="Roboto Light"/>
                <a:cs typeface="Roboto Light"/>
              </a:rPr>
              <a:t> and keeps investing in electric mobility development in </a:t>
            </a:r>
            <a:r>
              <a:rPr lang="en-US" sz="2400" b="1" dirty="0" smtClean="0">
                <a:latin typeface="Roboto Light"/>
                <a:cs typeface="Roboto Light"/>
              </a:rPr>
              <a:t>Bulgaria</a:t>
            </a:r>
            <a:r>
              <a:rPr lang="bg-BG" sz="2400" dirty="0" smtClean="0">
                <a:latin typeface="Roboto Light"/>
                <a:cs typeface="Roboto Light"/>
              </a:rPr>
              <a:t>.</a:t>
            </a:r>
            <a:endParaRPr lang="en-US" sz="2400" dirty="0"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8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  <p:bldP spid="57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urquoise Light">
      <a:dk1>
        <a:srgbClr val="737572"/>
      </a:dk1>
      <a:lt1>
        <a:sysClr val="window" lastClr="FFFFFF"/>
      </a:lt1>
      <a:dk2>
        <a:srgbClr val="1FB18A"/>
      </a:dk2>
      <a:lt2>
        <a:srgbClr val="FFFFFF"/>
      </a:lt2>
      <a:accent1>
        <a:srgbClr val="1FB18A"/>
      </a:accent1>
      <a:accent2>
        <a:srgbClr val="7C8185"/>
      </a:accent2>
      <a:accent3>
        <a:srgbClr val="1FB18A"/>
      </a:accent3>
      <a:accent4>
        <a:srgbClr val="7C8185"/>
      </a:accent4>
      <a:accent5>
        <a:srgbClr val="1FB18A"/>
      </a:accent5>
      <a:accent6>
        <a:srgbClr val="7C8185"/>
      </a:accent6>
      <a:hlink>
        <a:srgbClr val="1FB18A"/>
      </a:hlink>
      <a:folHlink>
        <a:srgbClr val="1FB1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21542</TotalTime>
  <Words>942</Words>
  <Application>Microsoft Office PowerPoint</Application>
  <PresentationFormat>По избор</PresentationFormat>
  <Paragraphs>125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Louis Twelve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menigold</cp:lastModifiedBy>
  <cp:revision>436</cp:revision>
  <dcterms:created xsi:type="dcterms:W3CDTF">2015-03-16T21:05:54Z</dcterms:created>
  <dcterms:modified xsi:type="dcterms:W3CDTF">2015-07-13T10:45:14Z</dcterms:modified>
</cp:coreProperties>
</file>